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36" r:id="rId1"/>
  </p:sldMasterIdLst>
  <p:notesMasterIdLst>
    <p:notesMasterId r:id="rId34"/>
  </p:notesMasterIdLst>
  <p:sldIdLst>
    <p:sldId id="256" r:id="rId2"/>
    <p:sldId id="270" r:id="rId3"/>
    <p:sldId id="272" r:id="rId4"/>
    <p:sldId id="273" r:id="rId5"/>
    <p:sldId id="274" r:id="rId6"/>
    <p:sldId id="287" r:id="rId7"/>
    <p:sldId id="288" r:id="rId8"/>
    <p:sldId id="278" r:id="rId9"/>
    <p:sldId id="277" r:id="rId10"/>
    <p:sldId id="263" r:id="rId11"/>
    <p:sldId id="282" r:id="rId12"/>
    <p:sldId id="264" r:id="rId13"/>
    <p:sldId id="291" r:id="rId14"/>
    <p:sldId id="284" r:id="rId15"/>
    <p:sldId id="280" r:id="rId16"/>
    <p:sldId id="262" r:id="rId17"/>
    <p:sldId id="260" r:id="rId18"/>
    <p:sldId id="289" r:id="rId19"/>
    <p:sldId id="279" r:id="rId20"/>
    <p:sldId id="267" r:id="rId21"/>
    <p:sldId id="268" r:id="rId22"/>
    <p:sldId id="269" r:id="rId23"/>
    <p:sldId id="261" r:id="rId24"/>
    <p:sldId id="292" r:id="rId25"/>
    <p:sldId id="293" r:id="rId26"/>
    <p:sldId id="290" r:id="rId27"/>
    <p:sldId id="281" r:id="rId28"/>
    <p:sldId id="266" r:id="rId29"/>
    <p:sldId id="265" r:id="rId30"/>
    <p:sldId id="286" r:id="rId31"/>
    <p:sldId id="258" r:id="rId32"/>
    <p:sldId id="271"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82054" autoAdjust="0"/>
  </p:normalViewPr>
  <p:slideViewPr>
    <p:cSldViewPr snapToGrid="0">
      <p:cViewPr varScale="1">
        <p:scale>
          <a:sx n="80" d="100"/>
          <a:sy n="80" d="100"/>
        </p:scale>
        <p:origin x="9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ata4.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5.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5.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775420-280E-411B-924E-D90D19F73334}" type="doc">
      <dgm:prSet loTypeId="urn:microsoft.com/office/officeart/2018/5/layout/Centered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8301AC28-F066-4468-82D9-A1948AC7EBA8}">
      <dgm:prSet custT="1"/>
      <dgm:spPr/>
      <dgm:t>
        <a:bodyPr/>
        <a:lstStyle/>
        <a:p>
          <a:pPr>
            <a:lnSpc>
              <a:spcPct val="100000"/>
            </a:lnSpc>
            <a:defRPr b="1"/>
          </a:pPr>
          <a:r>
            <a:rPr lang="en-US" sz="2000" b="0" dirty="0"/>
            <a:t>Technology is the result of human imagination</a:t>
          </a:r>
        </a:p>
      </dgm:t>
    </dgm:pt>
    <dgm:pt modelId="{BBB8D4C8-EAF5-48DB-9FE9-BF1F5F088BCB}" type="parTrans" cxnId="{46EEE38D-2538-49DC-8D20-59E24AC62610}">
      <dgm:prSet/>
      <dgm:spPr/>
      <dgm:t>
        <a:bodyPr/>
        <a:lstStyle/>
        <a:p>
          <a:endParaRPr lang="en-US" sz="2800"/>
        </a:p>
      </dgm:t>
    </dgm:pt>
    <dgm:pt modelId="{ED3CACCD-3B9D-493B-8A2F-C396C3155123}" type="sibTrans" cxnId="{46EEE38D-2538-49DC-8D20-59E24AC62610}">
      <dgm:prSet/>
      <dgm:spPr/>
      <dgm:t>
        <a:bodyPr/>
        <a:lstStyle/>
        <a:p>
          <a:endParaRPr lang="en-US" sz="2800"/>
        </a:p>
      </dgm:t>
    </dgm:pt>
    <dgm:pt modelId="{7BD6C0A0-5BAC-408E-9B80-3DFC81404B99}">
      <dgm:prSet custT="1"/>
      <dgm:spPr/>
      <dgm:t>
        <a:bodyPr/>
        <a:lstStyle/>
        <a:p>
          <a:pPr>
            <a:lnSpc>
              <a:spcPct val="100000"/>
            </a:lnSpc>
            <a:defRPr b="1"/>
          </a:pPr>
          <a:r>
            <a:rPr lang="en-US" sz="2000" b="0" dirty="0"/>
            <a:t>All technology involves design</a:t>
          </a:r>
        </a:p>
      </dgm:t>
    </dgm:pt>
    <dgm:pt modelId="{981CA9B7-8868-47C4-B656-5A1D7210C3BA}" type="parTrans" cxnId="{418D18FF-AEF1-4FB5-B042-1AFAFA19DE95}">
      <dgm:prSet/>
      <dgm:spPr/>
      <dgm:t>
        <a:bodyPr/>
        <a:lstStyle/>
        <a:p>
          <a:endParaRPr lang="en-US" sz="2800"/>
        </a:p>
      </dgm:t>
    </dgm:pt>
    <dgm:pt modelId="{6732C942-A2C9-4F0C-8E1B-436435E4A76A}" type="sibTrans" cxnId="{418D18FF-AEF1-4FB5-B042-1AFAFA19DE95}">
      <dgm:prSet/>
      <dgm:spPr/>
      <dgm:t>
        <a:bodyPr/>
        <a:lstStyle/>
        <a:p>
          <a:endParaRPr lang="en-US" sz="2800"/>
        </a:p>
      </dgm:t>
    </dgm:pt>
    <dgm:pt modelId="{9EE98C45-9B5A-4DC2-8A80-FB8BA77F6083}">
      <dgm:prSet custT="1"/>
      <dgm:spPr/>
      <dgm:t>
        <a:bodyPr/>
        <a:lstStyle/>
        <a:p>
          <a:pPr>
            <a:lnSpc>
              <a:spcPct val="100000"/>
            </a:lnSpc>
            <a:defRPr b="1"/>
          </a:pPr>
          <a:r>
            <a:rPr lang="en-US" sz="2000" b="0" dirty="0"/>
            <a:t>All design involves choices among possible options</a:t>
          </a:r>
        </a:p>
      </dgm:t>
    </dgm:pt>
    <dgm:pt modelId="{EA70870B-6CAC-4E54-A5CC-75C5FCBAE9E8}" type="parTrans" cxnId="{6B6D96F5-AC9B-4C30-8DB1-81200ADCE20C}">
      <dgm:prSet/>
      <dgm:spPr/>
      <dgm:t>
        <a:bodyPr/>
        <a:lstStyle/>
        <a:p>
          <a:endParaRPr lang="en-US" sz="2800"/>
        </a:p>
      </dgm:t>
    </dgm:pt>
    <dgm:pt modelId="{150DD17B-F465-4E84-8C25-05DCA3A0A9EF}" type="sibTrans" cxnId="{6B6D96F5-AC9B-4C30-8DB1-81200ADCE20C}">
      <dgm:prSet/>
      <dgm:spPr/>
      <dgm:t>
        <a:bodyPr/>
        <a:lstStyle/>
        <a:p>
          <a:endParaRPr lang="en-US" sz="2800"/>
        </a:p>
      </dgm:t>
    </dgm:pt>
    <dgm:pt modelId="{037CF1D1-AC80-4AE9-A32E-EB1061DEA815}">
      <dgm:prSet custT="1"/>
      <dgm:spPr/>
      <dgm:t>
        <a:bodyPr/>
        <a:lstStyle/>
        <a:p>
          <a:pPr>
            <a:lnSpc>
              <a:spcPct val="100000"/>
            </a:lnSpc>
            <a:defRPr b="1"/>
          </a:pPr>
          <a:r>
            <a:rPr lang="en-US" sz="2000" b="0" dirty="0"/>
            <a:t>All choices reflects values</a:t>
          </a:r>
        </a:p>
      </dgm:t>
    </dgm:pt>
    <dgm:pt modelId="{A4BF6300-3115-49C8-AE80-E6B684A771D6}" type="parTrans" cxnId="{B38678EB-1AB3-4426-A7E7-B61599E10489}">
      <dgm:prSet/>
      <dgm:spPr/>
      <dgm:t>
        <a:bodyPr/>
        <a:lstStyle/>
        <a:p>
          <a:endParaRPr lang="en-US" sz="2800"/>
        </a:p>
      </dgm:t>
    </dgm:pt>
    <dgm:pt modelId="{5CE7909F-DAC5-46E6-9444-F4F60C2EB77A}" type="sibTrans" cxnId="{B38678EB-1AB3-4426-A7E7-B61599E10489}">
      <dgm:prSet/>
      <dgm:spPr/>
      <dgm:t>
        <a:bodyPr/>
        <a:lstStyle/>
        <a:p>
          <a:endParaRPr lang="en-US" sz="2800"/>
        </a:p>
      </dgm:t>
    </dgm:pt>
    <dgm:pt modelId="{4E57D14D-69A8-48C3-B7A8-440D3388D56E}">
      <dgm:prSet custT="1"/>
      <dgm:spPr/>
      <dgm:t>
        <a:bodyPr/>
        <a:lstStyle/>
        <a:p>
          <a:pPr>
            <a:lnSpc>
              <a:spcPct val="100000"/>
            </a:lnSpc>
            <a:defRPr b="1"/>
          </a:pPr>
          <a:r>
            <a:rPr lang="en-US" sz="2000" b="0" dirty="0"/>
            <a:t>Therefore, all technologies reflect and affect human values</a:t>
          </a:r>
        </a:p>
      </dgm:t>
    </dgm:pt>
    <dgm:pt modelId="{75677078-5AF0-46AC-87D7-C2FEC2520A8E}" type="parTrans" cxnId="{B07F5A85-9A0E-4B57-8CD2-C352061C89EF}">
      <dgm:prSet/>
      <dgm:spPr/>
      <dgm:t>
        <a:bodyPr/>
        <a:lstStyle/>
        <a:p>
          <a:endParaRPr lang="en-US" sz="2800"/>
        </a:p>
      </dgm:t>
    </dgm:pt>
    <dgm:pt modelId="{2F65525A-3283-452D-B985-F1481F7F9A23}" type="sibTrans" cxnId="{B07F5A85-9A0E-4B57-8CD2-C352061C89EF}">
      <dgm:prSet/>
      <dgm:spPr/>
      <dgm:t>
        <a:bodyPr/>
        <a:lstStyle/>
        <a:p>
          <a:endParaRPr lang="en-US" sz="2800"/>
        </a:p>
      </dgm:t>
    </dgm:pt>
    <dgm:pt modelId="{D39F5F4B-BFF8-4ACC-B51F-4DAFB263F353}">
      <dgm:prSet custT="1"/>
      <dgm:spPr/>
      <dgm:t>
        <a:bodyPr/>
        <a:lstStyle/>
        <a:p>
          <a:pPr>
            <a:lnSpc>
              <a:spcPct val="100000"/>
            </a:lnSpc>
            <a:defRPr b="1"/>
          </a:pPr>
          <a:r>
            <a:rPr lang="en-US" sz="2000" b="0" dirty="0"/>
            <a:t>Ignoring values in the design process is irresponsible</a:t>
          </a:r>
        </a:p>
      </dgm:t>
    </dgm:pt>
    <dgm:pt modelId="{F8D3027B-6466-44B9-8C82-93EF63F4432A}" type="parTrans" cxnId="{F4830FEC-334E-46E0-8099-3EED8BB93739}">
      <dgm:prSet/>
      <dgm:spPr/>
      <dgm:t>
        <a:bodyPr/>
        <a:lstStyle/>
        <a:p>
          <a:endParaRPr lang="en-US" sz="2800"/>
        </a:p>
      </dgm:t>
    </dgm:pt>
    <dgm:pt modelId="{67421579-1D2E-4B02-88CA-29BF79913F24}" type="sibTrans" cxnId="{F4830FEC-334E-46E0-8099-3EED8BB93739}">
      <dgm:prSet/>
      <dgm:spPr/>
      <dgm:t>
        <a:bodyPr/>
        <a:lstStyle/>
        <a:p>
          <a:endParaRPr lang="en-US" sz="2800"/>
        </a:p>
      </dgm:t>
    </dgm:pt>
    <dgm:pt modelId="{6F75DCB9-C4E5-42F2-B5B4-8088B18EE9BA}" type="pres">
      <dgm:prSet presAssocID="{EB775420-280E-411B-924E-D90D19F73334}" presName="root" presStyleCnt="0">
        <dgm:presLayoutVars>
          <dgm:dir/>
          <dgm:resizeHandles val="exact"/>
        </dgm:presLayoutVars>
      </dgm:prSet>
      <dgm:spPr/>
    </dgm:pt>
    <dgm:pt modelId="{582B37F7-F80A-4218-B981-8E55DEDAAF2C}" type="pres">
      <dgm:prSet presAssocID="{8301AC28-F066-4468-82D9-A1948AC7EBA8}" presName="compNode" presStyleCnt="0"/>
      <dgm:spPr/>
    </dgm:pt>
    <dgm:pt modelId="{923A898D-3345-4A73-84A1-C596B1541695}" type="pres">
      <dgm:prSet presAssocID="{8301AC28-F066-4468-82D9-A1948AC7EBA8}" presName="iconRect" presStyleLbl="node1" presStyleIdx="0" presStyleCnt="6"/>
      <dgm:spPr>
        <a:blipFill>
          <a:blip xmlns:r="http://schemas.openxmlformats.org/officeDocument/2006/relationships" r:embed="rId1">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Gear"/>
        </a:ext>
      </dgm:extLst>
    </dgm:pt>
    <dgm:pt modelId="{70045427-6334-4760-B81B-D8F4CEE47062}" type="pres">
      <dgm:prSet presAssocID="{8301AC28-F066-4468-82D9-A1948AC7EBA8}" presName="iconSpace" presStyleCnt="0"/>
      <dgm:spPr/>
    </dgm:pt>
    <dgm:pt modelId="{7E2C6E83-C2B7-4EFE-BFF8-F7C1402AEB1D}" type="pres">
      <dgm:prSet presAssocID="{8301AC28-F066-4468-82D9-A1948AC7EBA8}" presName="parTx" presStyleLbl="revTx" presStyleIdx="0" presStyleCnt="12">
        <dgm:presLayoutVars>
          <dgm:chMax val="0"/>
          <dgm:chPref val="0"/>
        </dgm:presLayoutVars>
      </dgm:prSet>
      <dgm:spPr/>
    </dgm:pt>
    <dgm:pt modelId="{4BB61DDC-DA8B-4172-A464-E3B45BE7EA81}" type="pres">
      <dgm:prSet presAssocID="{8301AC28-F066-4468-82D9-A1948AC7EBA8}" presName="txSpace" presStyleCnt="0"/>
      <dgm:spPr/>
    </dgm:pt>
    <dgm:pt modelId="{88B48DC9-C368-4DC3-9412-2AF4A7C8304B}" type="pres">
      <dgm:prSet presAssocID="{8301AC28-F066-4468-82D9-A1948AC7EBA8}" presName="desTx" presStyleLbl="revTx" presStyleIdx="1" presStyleCnt="12">
        <dgm:presLayoutVars/>
      </dgm:prSet>
      <dgm:spPr/>
    </dgm:pt>
    <dgm:pt modelId="{DE40FE10-AE87-4966-A6A1-EEC07699E248}" type="pres">
      <dgm:prSet presAssocID="{ED3CACCD-3B9D-493B-8A2F-C396C3155123}" presName="sibTrans" presStyleCnt="0"/>
      <dgm:spPr/>
    </dgm:pt>
    <dgm:pt modelId="{9EDF3778-09B6-4E3F-98D8-A3CEAD69FCE9}" type="pres">
      <dgm:prSet presAssocID="{7BD6C0A0-5BAC-408E-9B80-3DFC81404B99}" presName="compNode" presStyleCnt="0"/>
      <dgm:spPr/>
    </dgm:pt>
    <dgm:pt modelId="{DA00D221-BA96-42D4-B35F-951FEBD0C954}" type="pres">
      <dgm:prSet presAssocID="{7BD6C0A0-5BAC-408E-9B80-3DFC81404B99}"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cessor"/>
        </a:ext>
      </dgm:extLst>
    </dgm:pt>
    <dgm:pt modelId="{D370394A-4CA4-4318-9B67-BBE12D32B739}" type="pres">
      <dgm:prSet presAssocID="{7BD6C0A0-5BAC-408E-9B80-3DFC81404B99}" presName="iconSpace" presStyleCnt="0"/>
      <dgm:spPr/>
    </dgm:pt>
    <dgm:pt modelId="{268E7D4A-0FB9-4D9B-8036-757692B7E8D3}" type="pres">
      <dgm:prSet presAssocID="{7BD6C0A0-5BAC-408E-9B80-3DFC81404B99}" presName="parTx" presStyleLbl="revTx" presStyleIdx="2" presStyleCnt="12">
        <dgm:presLayoutVars>
          <dgm:chMax val="0"/>
          <dgm:chPref val="0"/>
        </dgm:presLayoutVars>
      </dgm:prSet>
      <dgm:spPr/>
    </dgm:pt>
    <dgm:pt modelId="{DD6EE151-8740-4E57-86BE-CDB7F593434A}" type="pres">
      <dgm:prSet presAssocID="{7BD6C0A0-5BAC-408E-9B80-3DFC81404B99}" presName="txSpace" presStyleCnt="0"/>
      <dgm:spPr/>
    </dgm:pt>
    <dgm:pt modelId="{CD5413F7-3525-4B31-9652-840414B94202}" type="pres">
      <dgm:prSet presAssocID="{7BD6C0A0-5BAC-408E-9B80-3DFC81404B99}" presName="desTx" presStyleLbl="revTx" presStyleIdx="3" presStyleCnt="12">
        <dgm:presLayoutVars/>
      </dgm:prSet>
      <dgm:spPr/>
    </dgm:pt>
    <dgm:pt modelId="{1A149154-7F30-44AE-9554-B6DA6E138381}" type="pres">
      <dgm:prSet presAssocID="{6732C942-A2C9-4F0C-8E1B-436435E4A76A}" presName="sibTrans" presStyleCnt="0"/>
      <dgm:spPr/>
    </dgm:pt>
    <dgm:pt modelId="{7E1A01A0-DC9E-4AA6-B4E2-9D4C995543FC}" type="pres">
      <dgm:prSet presAssocID="{9EE98C45-9B5A-4DC2-8A80-FB8BA77F6083}" presName="compNode" presStyleCnt="0"/>
      <dgm:spPr/>
    </dgm:pt>
    <dgm:pt modelId="{5F3D0EA6-6DCA-4C97-9CB6-DF84B2CD13E5}" type="pres">
      <dgm:prSet presAssocID="{9EE98C45-9B5A-4DC2-8A80-FB8BA77F6083}" presName="iconRect" presStyleLbl="node1" presStyleIdx="2" presStyleCnt="6"/>
      <dgm:spPr>
        <a:blipFill>
          <a:blip xmlns:r="http://schemas.openxmlformats.org/officeDocument/2006/relationships" r:embed="rId5">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15626AF2-5528-478E-AFD4-32623404D4EC}" type="pres">
      <dgm:prSet presAssocID="{9EE98C45-9B5A-4DC2-8A80-FB8BA77F6083}" presName="iconSpace" presStyleCnt="0"/>
      <dgm:spPr/>
    </dgm:pt>
    <dgm:pt modelId="{06F3825F-5D73-4011-955B-47298124554F}" type="pres">
      <dgm:prSet presAssocID="{9EE98C45-9B5A-4DC2-8A80-FB8BA77F6083}" presName="parTx" presStyleLbl="revTx" presStyleIdx="4" presStyleCnt="12">
        <dgm:presLayoutVars>
          <dgm:chMax val="0"/>
          <dgm:chPref val="0"/>
        </dgm:presLayoutVars>
      </dgm:prSet>
      <dgm:spPr/>
    </dgm:pt>
    <dgm:pt modelId="{84219B91-34BB-4172-9FFC-FDAAE00A2E1A}" type="pres">
      <dgm:prSet presAssocID="{9EE98C45-9B5A-4DC2-8A80-FB8BA77F6083}" presName="txSpace" presStyleCnt="0"/>
      <dgm:spPr/>
    </dgm:pt>
    <dgm:pt modelId="{B827DC36-F031-44FB-AF88-512369EB93C2}" type="pres">
      <dgm:prSet presAssocID="{9EE98C45-9B5A-4DC2-8A80-FB8BA77F6083}" presName="desTx" presStyleLbl="revTx" presStyleIdx="5" presStyleCnt="12">
        <dgm:presLayoutVars/>
      </dgm:prSet>
      <dgm:spPr/>
    </dgm:pt>
    <dgm:pt modelId="{0205B683-2F8D-4258-9725-CFA6B54E07ED}" type="pres">
      <dgm:prSet presAssocID="{150DD17B-F465-4E84-8C25-05DCA3A0A9EF}" presName="sibTrans" presStyleCnt="0"/>
      <dgm:spPr/>
    </dgm:pt>
    <dgm:pt modelId="{1E02B211-5C49-401F-9B74-F01743A80D08}" type="pres">
      <dgm:prSet presAssocID="{037CF1D1-AC80-4AE9-A32E-EB1061DEA815}" presName="compNode" presStyleCnt="0"/>
      <dgm:spPr/>
    </dgm:pt>
    <dgm:pt modelId="{0DD18851-C223-4116-9048-6484281CDFCB}" type="pres">
      <dgm:prSet presAssocID="{037CF1D1-AC80-4AE9-A32E-EB1061DEA815}" presName="iconRect" presStyleLbl="node1" presStyleIdx="3" presStyleCnt="6"/>
      <dgm:spPr>
        <a:blipFill>
          <a:blip xmlns:r="http://schemas.openxmlformats.org/officeDocument/2006/relationships" r:embed="rId7">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ales of Justice"/>
        </a:ext>
      </dgm:extLst>
    </dgm:pt>
    <dgm:pt modelId="{CBDAAD97-4F88-42D2-B9C7-B453DFD8B0C3}" type="pres">
      <dgm:prSet presAssocID="{037CF1D1-AC80-4AE9-A32E-EB1061DEA815}" presName="iconSpace" presStyleCnt="0"/>
      <dgm:spPr/>
    </dgm:pt>
    <dgm:pt modelId="{B971EDBC-3598-499C-AA87-CB55B341189E}" type="pres">
      <dgm:prSet presAssocID="{037CF1D1-AC80-4AE9-A32E-EB1061DEA815}" presName="parTx" presStyleLbl="revTx" presStyleIdx="6" presStyleCnt="12">
        <dgm:presLayoutVars>
          <dgm:chMax val="0"/>
          <dgm:chPref val="0"/>
        </dgm:presLayoutVars>
      </dgm:prSet>
      <dgm:spPr/>
    </dgm:pt>
    <dgm:pt modelId="{CEE156E2-2E91-4F4E-8766-874E48458DFB}" type="pres">
      <dgm:prSet presAssocID="{037CF1D1-AC80-4AE9-A32E-EB1061DEA815}" presName="txSpace" presStyleCnt="0"/>
      <dgm:spPr/>
    </dgm:pt>
    <dgm:pt modelId="{755E5C02-261A-4859-AF7A-B78CF0F9268F}" type="pres">
      <dgm:prSet presAssocID="{037CF1D1-AC80-4AE9-A32E-EB1061DEA815}" presName="desTx" presStyleLbl="revTx" presStyleIdx="7" presStyleCnt="12">
        <dgm:presLayoutVars/>
      </dgm:prSet>
      <dgm:spPr/>
    </dgm:pt>
    <dgm:pt modelId="{C483AD3C-D367-4DE9-8BD4-97FCF70970B8}" type="pres">
      <dgm:prSet presAssocID="{5CE7909F-DAC5-46E6-9444-F4F60C2EB77A}" presName="sibTrans" presStyleCnt="0"/>
      <dgm:spPr/>
    </dgm:pt>
    <dgm:pt modelId="{AA122F30-9C29-44AB-8EE6-FCC4ADB387A3}" type="pres">
      <dgm:prSet presAssocID="{4E57D14D-69A8-48C3-B7A8-440D3388D56E}" presName="compNode" presStyleCnt="0"/>
      <dgm:spPr/>
    </dgm:pt>
    <dgm:pt modelId="{BA483794-ED3F-4CF8-BCCE-BD6A740D8EB8}" type="pres">
      <dgm:prSet presAssocID="{4E57D14D-69A8-48C3-B7A8-440D3388D56E}" presName="iconRect" presStyleLbl="node1" presStyleIdx="4" presStyleCnt="6"/>
      <dgm:spPr>
        <a:blipFill>
          <a:blip xmlns:r="http://schemas.openxmlformats.org/officeDocument/2006/relationships" r:embed="rId9">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Questions"/>
        </a:ext>
      </dgm:extLst>
    </dgm:pt>
    <dgm:pt modelId="{32596D17-FA00-4B26-B4CF-41789C2C64A4}" type="pres">
      <dgm:prSet presAssocID="{4E57D14D-69A8-48C3-B7A8-440D3388D56E}" presName="iconSpace" presStyleCnt="0"/>
      <dgm:spPr/>
    </dgm:pt>
    <dgm:pt modelId="{1C3EB537-875D-4437-A184-A5F472E6230B}" type="pres">
      <dgm:prSet presAssocID="{4E57D14D-69A8-48C3-B7A8-440D3388D56E}" presName="parTx" presStyleLbl="revTx" presStyleIdx="8" presStyleCnt="12">
        <dgm:presLayoutVars>
          <dgm:chMax val="0"/>
          <dgm:chPref val="0"/>
        </dgm:presLayoutVars>
      </dgm:prSet>
      <dgm:spPr/>
    </dgm:pt>
    <dgm:pt modelId="{3AD4D0AA-7128-4E7F-9A4D-DB9B9B3BC8A3}" type="pres">
      <dgm:prSet presAssocID="{4E57D14D-69A8-48C3-B7A8-440D3388D56E}" presName="txSpace" presStyleCnt="0"/>
      <dgm:spPr/>
    </dgm:pt>
    <dgm:pt modelId="{E3961275-5160-4B80-ABC4-69BE743F69F3}" type="pres">
      <dgm:prSet presAssocID="{4E57D14D-69A8-48C3-B7A8-440D3388D56E}" presName="desTx" presStyleLbl="revTx" presStyleIdx="9" presStyleCnt="12">
        <dgm:presLayoutVars/>
      </dgm:prSet>
      <dgm:spPr/>
    </dgm:pt>
    <dgm:pt modelId="{87A93D7B-122E-418D-8BED-7F8EE83861CE}" type="pres">
      <dgm:prSet presAssocID="{2F65525A-3283-452D-B985-F1481F7F9A23}" presName="sibTrans" presStyleCnt="0"/>
      <dgm:spPr/>
    </dgm:pt>
    <dgm:pt modelId="{5B84DC6A-5C55-4869-9CB2-C173A85EB3C6}" type="pres">
      <dgm:prSet presAssocID="{D39F5F4B-BFF8-4ACC-B51F-4DAFB263F353}" presName="compNode" presStyleCnt="0"/>
      <dgm:spPr/>
    </dgm:pt>
    <dgm:pt modelId="{7229018D-983B-44EC-8733-DAD3EAA33BE0}" type="pres">
      <dgm:prSet presAssocID="{D39F5F4B-BFF8-4ACC-B51F-4DAFB263F353}" presName="iconRect" presStyleLbl="node1" presStyleIdx="5" presStyleCnt="6"/>
      <dgm:spPr>
        <a:blipFill>
          <a:blip xmlns:r="http://schemas.openxmlformats.org/officeDocument/2006/relationships" r:embed="rId11">
            <a:duotone>
              <a:schemeClr val="accent6">
                <a:shade val="45000"/>
                <a:satMod val="135000"/>
              </a:schemeClr>
              <a:prstClr val="white"/>
            </a:duotone>
            <a:extLs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Bio-hazard"/>
        </a:ext>
      </dgm:extLst>
    </dgm:pt>
    <dgm:pt modelId="{ED48B175-3882-482C-B6BC-A1F5FC6D639E}" type="pres">
      <dgm:prSet presAssocID="{D39F5F4B-BFF8-4ACC-B51F-4DAFB263F353}" presName="iconSpace" presStyleCnt="0"/>
      <dgm:spPr/>
    </dgm:pt>
    <dgm:pt modelId="{25973EFC-3D2A-413E-BC02-7D989A3266B5}" type="pres">
      <dgm:prSet presAssocID="{D39F5F4B-BFF8-4ACC-B51F-4DAFB263F353}" presName="parTx" presStyleLbl="revTx" presStyleIdx="10" presStyleCnt="12">
        <dgm:presLayoutVars>
          <dgm:chMax val="0"/>
          <dgm:chPref val="0"/>
        </dgm:presLayoutVars>
      </dgm:prSet>
      <dgm:spPr/>
    </dgm:pt>
    <dgm:pt modelId="{4EFDAFDC-3D59-4810-ABE2-D5F057ED8696}" type="pres">
      <dgm:prSet presAssocID="{D39F5F4B-BFF8-4ACC-B51F-4DAFB263F353}" presName="txSpace" presStyleCnt="0"/>
      <dgm:spPr/>
    </dgm:pt>
    <dgm:pt modelId="{66305D8F-A479-4532-A021-C9BEDCF02240}" type="pres">
      <dgm:prSet presAssocID="{D39F5F4B-BFF8-4ACC-B51F-4DAFB263F353}" presName="desTx" presStyleLbl="revTx" presStyleIdx="11" presStyleCnt="12">
        <dgm:presLayoutVars/>
      </dgm:prSet>
      <dgm:spPr/>
    </dgm:pt>
  </dgm:ptLst>
  <dgm:cxnLst>
    <dgm:cxn modelId="{B5D8ED0C-CE1A-4685-A807-81EDD43E3148}" type="presOf" srcId="{037CF1D1-AC80-4AE9-A32E-EB1061DEA815}" destId="{B971EDBC-3598-499C-AA87-CB55B341189E}" srcOrd="0" destOrd="0" presId="urn:microsoft.com/office/officeart/2018/5/layout/CenteredIconLabelDescriptionList"/>
    <dgm:cxn modelId="{362B0F22-B581-47B7-9CDC-0071F00317FA}" type="presOf" srcId="{7BD6C0A0-5BAC-408E-9B80-3DFC81404B99}" destId="{268E7D4A-0FB9-4D9B-8036-757692B7E8D3}" srcOrd="0" destOrd="0" presId="urn:microsoft.com/office/officeart/2018/5/layout/CenteredIconLabelDescriptionList"/>
    <dgm:cxn modelId="{CC89C732-638B-46AE-829A-F974B24C56A7}" type="presOf" srcId="{EB775420-280E-411B-924E-D90D19F73334}" destId="{6F75DCB9-C4E5-42F2-B5B4-8088B18EE9BA}" srcOrd="0" destOrd="0" presId="urn:microsoft.com/office/officeart/2018/5/layout/CenteredIconLabelDescriptionList"/>
    <dgm:cxn modelId="{0B495733-2E06-4399-9E12-02B8DAF4A9A8}" type="presOf" srcId="{9EE98C45-9B5A-4DC2-8A80-FB8BA77F6083}" destId="{06F3825F-5D73-4011-955B-47298124554F}" srcOrd="0" destOrd="0" presId="urn:microsoft.com/office/officeart/2018/5/layout/CenteredIconLabelDescriptionList"/>
    <dgm:cxn modelId="{3F683E4A-0C10-43E9-B1E1-094019B3482E}" type="presOf" srcId="{8301AC28-F066-4468-82D9-A1948AC7EBA8}" destId="{7E2C6E83-C2B7-4EFE-BFF8-F7C1402AEB1D}" srcOrd="0" destOrd="0" presId="urn:microsoft.com/office/officeart/2018/5/layout/CenteredIconLabelDescriptionList"/>
    <dgm:cxn modelId="{07BCFD70-6CF6-4726-B87A-97BEBFDFF92B}" type="presOf" srcId="{D39F5F4B-BFF8-4ACC-B51F-4DAFB263F353}" destId="{25973EFC-3D2A-413E-BC02-7D989A3266B5}" srcOrd="0" destOrd="0" presId="urn:microsoft.com/office/officeart/2018/5/layout/CenteredIconLabelDescriptionList"/>
    <dgm:cxn modelId="{B07F5A85-9A0E-4B57-8CD2-C352061C89EF}" srcId="{EB775420-280E-411B-924E-D90D19F73334}" destId="{4E57D14D-69A8-48C3-B7A8-440D3388D56E}" srcOrd="4" destOrd="0" parTransId="{75677078-5AF0-46AC-87D7-C2FEC2520A8E}" sibTransId="{2F65525A-3283-452D-B985-F1481F7F9A23}"/>
    <dgm:cxn modelId="{46EEE38D-2538-49DC-8D20-59E24AC62610}" srcId="{EB775420-280E-411B-924E-D90D19F73334}" destId="{8301AC28-F066-4468-82D9-A1948AC7EBA8}" srcOrd="0" destOrd="0" parTransId="{BBB8D4C8-EAF5-48DB-9FE9-BF1F5F088BCB}" sibTransId="{ED3CACCD-3B9D-493B-8A2F-C396C3155123}"/>
    <dgm:cxn modelId="{C65998A2-509D-49C7-9A56-47D3E50761FC}" type="presOf" srcId="{4E57D14D-69A8-48C3-B7A8-440D3388D56E}" destId="{1C3EB537-875D-4437-A184-A5F472E6230B}" srcOrd="0" destOrd="0" presId="urn:microsoft.com/office/officeart/2018/5/layout/CenteredIconLabelDescriptionList"/>
    <dgm:cxn modelId="{B38678EB-1AB3-4426-A7E7-B61599E10489}" srcId="{EB775420-280E-411B-924E-D90D19F73334}" destId="{037CF1D1-AC80-4AE9-A32E-EB1061DEA815}" srcOrd="3" destOrd="0" parTransId="{A4BF6300-3115-49C8-AE80-E6B684A771D6}" sibTransId="{5CE7909F-DAC5-46E6-9444-F4F60C2EB77A}"/>
    <dgm:cxn modelId="{F4830FEC-334E-46E0-8099-3EED8BB93739}" srcId="{EB775420-280E-411B-924E-D90D19F73334}" destId="{D39F5F4B-BFF8-4ACC-B51F-4DAFB263F353}" srcOrd="5" destOrd="0" parTransId="{F8D3027B-6466-44B9-8C82-93EF63F4432A}" sibTransId="{67421579-1D2E-4B02-88CA-29BF79913F24}"/>
    <dgm:cxn modelId="{6B6D96F5-AC9B-4C30-8DB1-81200ADCE20C}" srcId="{EB775420-280E-411B-924E-D90D19F73334}" destId="{9EE98C45-9B5A-4DC2-8A80-FB8BA77F6083}" srcOrd="2" destOrd="0" parTransId="{EA70870B-6CAC-4E54-A5CC-75C5FCBAE9E8}" sibTransId="{150DD17B-F465-4E84-8C25-05DCA3A0A9EF}"/>
    <dgm:cxn modelId="{418D18FF-AEF1-4FB5-B042-1AFAFA19DE95}" srcId="{EB775420-280E-411B-924E-D90D19F73334}" destId="{7BD6C0A0-5BAC-408E-9B80-3DFC81404B99}" srcOrd="1" destOrd="0" parTransId="{981CA9B7-8868-47C4-B656-5A1D7210C3BA}" sibTransId="{6732C942-A2C9-4F0C-8E1B-436435E4A76A}"/>
    <dgm:cxn modelId="{D74A941E-2AE9-4D9A-9B62-7BC3CD5CC8EA}" type="presParOf" srcId="{6F75DCB9-C4E5-42F2-B5B4-8088B18EE9BA}" destId="{582B37F7-F80A-4218-B981-8E55DEDAAF2C}" srcOrd="0" destOrd="0" presId="urn:microsoft.com/office/officeart/2018/5/layout/CenteredIconLabelDescriptionList"/>
    <dgm:cxn modelId="{624F354A-4744-4027-BB22-453490E1B649}" type="presParOf" srcId="{582B37F7-F80A-4218-B981-8E55DEDAAF2C}" destId="{923A898D-3345-4A73-84A1-C596B1541695}" srcOrd="0" destOrd="0" presId="urn:microsoft.com/office/officeart/2018/5/layout/CenteredIconLabelDescriptionList"/>
    <dgm:cxn modelId="{8AD99D37-150D-4F71-9EC7-AD1E06759215}" type="presParOf" srcId="{582B37F7-F80A-4218-B981-8E55DEDAAF2C}" destId="{70045427-6334-4760-B81B-D8F4CEE47062}" srcOrd="1" destOrd="0" presId="urn:microsoft.com/office/officeart/2018/5/layout/CenteredIconLabelDescriptionList"/>
    <dgm:cxn modelId="{8629C50A-0C8C-4814-B2E7-5198D1BBDD31}" type="presParOf" srcId="{582B37F7-F80A-4218-B981-8E55DEDAAF2C}" destId="{7E2C6E83-C2B7-4EFE-BFF8-F7C1402AEB1D}" srcOrd="2" destOrd="0" presId="urn:microsoft.com/office/officeart/2018/5/layout/CenteredIconLabelDescriptionList"/>
    <dgm:cxn modelId="{3DB97C54-5042-4C30-AAFA-92AE302BAAA1}" type="presParOf" srcId="{582B37F7-F80A-4218-B981-8E55DEDAAF2C}" destId="{4BB61DDC-DA8B-4172-A464-E3B45BE7EA81}" srcOrd="3" destOrd="0" presId="urn:microsoft.com/office/officeart/2018/5/layout/CenteredIconLabelDescriptionList"/>
    <dgm:cxn modelId="{31E5AB38-711E-4CC3-8D1A-EBFD329465D2}" type="presParOf" srcId="{582B37F7-F80A-4218-B981-8E55DEDAAF2C}" destId="{88B48DC9-C368-4DC3-9412-2AF4A7C8304B}" srcOrd="4" destOrd="0" presId="urn:microsoft.com/office/officeart/2018/5/layout/CenteredIconLabelDescriptionList"/>
    <dgm:cxn modelId="{0C7CAE77-E196-456A-8A3F-3449CD560FB2}" type="presParOf" srcId="{6F75DCB9-C4E5-42F2-B5B4-8088B18EE9BA}" destId="{DE40FE10-AE87-4966-A6A1-EEC07699E248}" srcOrd="1" destOrd="0" presId="urn:microsoft.com/office/officeart/2018/5/layout/CenteredIconLabelDescriptionList"/>
    <dgm:cxn modelId="{3E0E60E2-52FE-43A5-AF23-00C10C80DB79}" type="presParOf" srcId="{6F75DCB9-C4E5-42F2-B5B4-8088B18EE9BA}" destId="{9EDF3778-09B6-4E3F-98D8-A3CEAD69FCE9}" srcOrd="2" destOrd="0" presId="urn:microsoft.com/office/officeart/2018/5/layout/CenteredIconLabelDescriptionList"/>
    <dgm:cxn modelId="{F49CEAAD-622D-45AB-AFDE-577A12212661}" type="presParOf" srcId="{9EDF3778-09B6-4E3F-98D8-A3CEAD69FCE9}" destId="{DA00D221-BA96-42D4-B35F-951FEBD0C954}" srcOrd="0" destOrd="0" presId="urn:microsoft.com/office/officeart/2018/5/layout/CenteredIconLabelDescriptionList"/>
    <dgm:cxn modelId="{E66531C5-A297-4FE3-BD99-2D890B014806}" type="presParOf" srcId="{9EDF3778-09B6-4E3F-98D8-A3CEAD69FCE9}" destId="{D370394A-4CA4-4318-9B67-BBE12D32B739}" srcOrd="1" destOrd="0" presId="urn:microsoft.com/office/officeart/2018/5/layout/CenteredIconLabelDescriptionList"/>
    <dgm:cxn modelId="{AC4A3722-BF68-4797-8AFD-503A844C4E4D}" type="presParOf" srcId="{9EDF3778-09B6-4E3F-98D8-A3CEAD69FCE9}" destId="{268E7D4A-0FB9-4D9B-8036-757692B7E8D3}" srcOrd="2" destOrd="0" presId="urn:microsoft.com/office/officeart/2018/5/layout/CenteredIconLabelDescriptionList"/>
    <dgm:cxn modelId="{65ECE7CA-4003-4AE1-86D5-616BAB110A1A}" type="presParOf" srcId="{9EDF3778-09B6-4E3F-98D8-A3CEAD69FCE9}" destId="{DD6EE151-8740-4E57-86BE-CDB7F593434A}" srcOrd="3" destOrd="0" presId="urn:microsoft.com/office/officeart/2018/5/layout/CenteredIconLabelDescriptionList"/>
    <dgm:cxn modelId="{B2C27E84-E8DC-4CBC-8F8A-83D32274F9EC}" type="presParOf" srcId="{9EDF3778-09B6-4E3F-98D8-A3CEAD69FCE9}" destId="{CD5413F7-3525-4B31-9652-840414B94202}" srcOrd="4" destOrd="0" presId="urn:microsoft.com/office/officeart/2018/5/layout/CenteredIconLabelDescriptionList"/>
    <dgm:cxn modelId="{28398A80-EFF0-4581-9C5C-CC38FDD61F40}" type="presParOf" srcId="{6F75DCB9-C4E5-42F2-B5B4-8088B18EE9BA}" destId="{1A149154-7F30-44AE-9554-B6DA6E138381}" srcOrd="3" destOrd="0" presId="urn:microsoft.com/office/officeart/2018/5/layout/CenteredIconLabelDescriptionList"/>
    <dgm:cxn modelId="{9EEE2AC8-3E85-4F57-943F-4E9E79D6BCD5}" type="presParOf" srcId="{6F75DCB9-C4E5-42F2-B5B4-8088B18EE9BA}" destId="{7E1A01A0-DC9E-4AA6-B4E2-9D4C995543FC}" srcOrd="4" destOrd="0" presId="urn:microsoft.com/office/officeart/2018/5/layout/CenteredIconLabelDescriptionList"/>
    <dgm:cxn modelId="{26CCE45D-59E1-4AF7-89D4-9BCB1FED4500}" type="presParOf" srcId="{7E1A01A0-DC9E-4AA6-B4E2-9D4C995543FC}" destId="{5F3D0EA6-6DCA-4C97-9CB6-DF84B2CD13E5}" srcOrd="0" destOrd="0" presId="urn:microsoft.com/office/officeart/2018/5/layout/CenteredIconLabelDescriptionList"/>
    <dgm:cxn modelId="{034E5000-32E2-4B97-B4ED-7455E880620E}" type="presParOf" srcId="{7E1A01A0-DC9E-4AA6-B4E2-9D4C995543FC}" destId="{15626AF2-5528-478E-AFD4-32623404D4EC}" srcOrd="1" destOrd="0" presId="urn:microsoft.com/office/officeart/2018/5/layout/CenteredIconLabelDescriptionList"/>
    <dgm:cxn modelId="{01C21C7D-CF63-4D22-8978-1F52A4661729}" type="presParOf" srcId="{7E1A01A0-DC9E-4AA6-B4E2-9D4C995543FC}" destId="{06F3825F-5D73-4011-955B-47298124554F}" srcOrd="2" destOrd="0" presId="urn:microsoft.com/office/officeart/2018/5/layout/CenteredIconLabelDescriptionList"/>
    <dgm:cxn modelId="{2D2718EF-9E40-4189-9B4E-C7BA2B752890}" type="presParOf" srcId="{7E1A01A0-DC9E-4AA6-B4E2-9D4C995543FC}" destId="{84219B91-34BB-4172-9FFC-FDAAE00A2E1A}" srcOrd="3" destOrd="0" presId="urn:microsoft.com/office/officeart/2018/5/layout/CenteredIconLabelDescriptionList"/>
    <dgm:cxn modelId="{A44DE024-F458-431E-945E-2CBDFAEBDD88}" type="presParOf" srcId="{7E1A01A0-DC9E-4AA6-B4E2-9D4C995543FC}" destId="{B827DC36-F031-44FB-AF88-512369EB93C2}" srcOrd="4" destOrd="0" presId="urn:microsoft.com/office/officeart/2018/5/layout/CenteredIconLabelDescriptionList"/>
    <dgm:cxn modelId="{9AAADC2A-0015-467A-804A-9D3FF637B36F}" type="presParOf" srcId="{6F75DCB9-C4E5-42F2-B5B4-8088B18EE9BA}" destId="{0205B683-2F8D-4258-9725-CFA6B54E07ED}" srcOrd="5" destOrd="0" presId="urn:microsoft.com/office/officeart/2018/5/layout/CenteredIconLabelDescriptionList"/>
    <dgm:cxn modelId="{94186144-14D8-4328-B76B-A95755F84189}" type="presParOf" srcId="{6F75DCB9-C4E5-42F2-B5B4-8088B18EE9BA}" destId="{1E02B211-5C49-401F-9B74-F01743A80D08}" srcOrd="6" destOrd="0" presId="urn:microsoft.com/office/officeart/2018/5/layout/CenteredIconLabelDescriptionList"/>
    <dgm:cxn modelId="{F11A3F6A-92EA-4A72-98A3-B33E924B8AEA}" type="presParOf" srcId="{1E02B211-5C49-401F-9B74-F01743A80D08}" destId="{0DD18851-C223-4116-9048-6484281CDFCB}" srcOrd="0" destOrd="0" presId="urn:microsoft.com/office/officeart/2018/5/layout/CenteredIconLabelDescriptionList"/>
    <dgm:cxn modelId="{ED174F05-3D28-40C1-ABF3-3149EBA7E704}" type="presParOf" srcId="{1E02B211-5C49-401F-9B74-F01743A80D08}" destId="{CBDAAD97-4F88-42D2-B9C7-B453DFD8B0C3}" srcOrd="1" destOrd="0" presId="urn:microsoft.com/office/officeart/2018/5/layout/CenteredIconLabelDescriptionList"/>
    <dgm:cxn modelId="{14837149-4EBC-4D31-AE3C-00E41996A1B8}" type="presParOf" srcId="{1E02B211-5C49-401F-9B74-F01743A80D08}" destId="{B971EDBC-3598-499C-AA87-CB55B341189E}" srcOrd="2" destOrd="0" presId="urn:microsoft.com/office/officeart/2018/5/layout/CenteredIconLabelDescriptionList"/>
    <dgm:cxn modelId="{A8C5A1B0-A8F2-4E6C-A7AB-72650A344D7B}" type="presParOf" srcId="{1E02B211-5C49-401F-9B74-F01743A80D08}" destId="{CEE156E2-2E91-4F4E-8766-874E48458DFB}" srcOrd="3" destOrd="0" presId="urn:microsoft.com/office/officeart/2018/5/layout/CenteredIconLabelDescriptionList"/>
    <dgm:cxn modelId="{A70397B4-0074-4B94-BA6D-71E378E6928E}" type="presParOf" srcId="{1E02B211-5C49-401F-9B74-F01743A80D08}" destId="{755E5C02-261A-4859-AF7A-B78CF0F9268F}" srcOrd="4" destOrd="0" presId="urn:microsoft.com/office/officeart/2018/5/layout/CenteredIconLabelDescriptionList"/>
    <dgm:cxn modelId="{56A15CB1-A595-4094-870C-BF8DC3CC05CC}" type="presParOf" srcId="{6F75DCB9-C4E5-42F2-B5B4-8088B18EE9BA}" destId="{C483AD3C-D367-4DE9-8BD4-97FCF70970B8}" srcOrd="7" destOrd="0" presId="urn:microsoft.com/office/officeart/2018/5/layout/CenteredIconLabelDescriptionList"/>
    <dgm:cxn modelId="{28DCE046-A000-4E2D-A186-1D51A322E216}" type="presParOf" srcId="{6F75DCB9-C4E5-42F2-B5B4-8088B18EE9BA}" destId="{AA122F30-9C29-44AB-8EE6-FCC4ADB387A3}" srcOrd="8" destOrd="0" presId="urn:microsoft.com/office/officeart/2018/5/layout/CenteredIconLabelDescriptionList"/>
    <dgm:cxn modelId="{6208814A-EF40-4D6C-9EDA-5833FED61D04}" type="presParOf" srcId="{AA122F30-9C29-44AB-8EE6-FCC4ADB387A3}" destId="{BA483794-ED3F-4CF8-BCCE-BD6A740D8EB8}" srcOrd="0" destOrd="0" presId="urn:microsoft.com/office/officeart/2018/5/layout/CenteredIconLabelDescriptionList"/>
    <dgm:cxn modelId="{2D6C7EB3-E0F9-43A4-97E8-05F1BC9A3F1F}" type="presParOf" srcId="{AA122F30-9C29-44AB-8EE6-FCC4ADB387A3}" destId="{32596D17-FA00-4B26-B4CF-41789C2C64A4}" srcOrd="1" destOrd="0" presId="urn:microsoft.com/office/officeart/2018/5/layout/CenteredIconLabelDescriptionList"/>
    <dgm:cxn modelId="{681F6FEB-B6D4-485D-B057-4F3174D76DBC}" type="presParOf" srcId="{AA122F30-9C29-44AB-8EE6-FCC4ADB387A3}" destId="{1C3EB537-875D-4437-A184-A5F472E6230B}" srcOrd="2" destOrd="0" presId="urn:microsoft.com/office/officeart/2018/5/layout/CenteredIconLabelDescriptionList"/>
    <dgm:cxn modelId="{8BE1C2C5-E810-41D6-9B1E-EFE8749AC1AA}" type="presParOf" srcId="{AA122F30-9C29-44AB-8EE6-FCC4ADB387A3}" destId="{3AD4D0AA-7128-4E7F-9A4D-DB9B9B3BC8A3}" srcOrd="3" destOrd="0" presId="urn:microsoft.com/office/officeart/2018/5/layout/CenteredIconLabelDescriptionList"/>
    <dgm:cxn modelId="{677BF9EC-804A-4A00-8E16-953A9514B8C8}" type="presParOf" srcId="{AA122F30-9C29-44AB-8EE6-FCC4ADB387A3}" destId="{E3961275-5160-4B80-ABC4-69BE743F69F3}" srcOrd="4" destOrd="0" presId="urn:microsoft.com/office/officeart/2018/5/layout/CenteredIconLabelDescriptionList"/>
    <dgm:cxn modelId="{AB9FB290-07A8-45AB-874B-4D6DF9156CC4}" type="presParOf" srcId="{6F75DCB9-C4E5-42F2-B5B4-8088B18EE9BA}" destId="{87A93D7B-122E-418D-8BED-7F8EE83861CE}" srcOrd="9" destOrd="0" presId="urn:microsoft.com/office/officeart/2018/5/layout/CenteredIconLabelDescriptionList"/>
    <dgm:cxn modelId="{FB05FF74-F6E7-48BE-A418-DBE76E09B08F}" type="presParOf" srcId="{6F75DCB9-C4E5-42F2-B5B4-8088B18EE9BA}" destId="{5B84DC6A-5C55-4869-9CB2-C173A85EB3C6}" srcOrd="10" destOrd="0" presId="urn:microsoft.com/office/officeart/2018/5/layout/CenteredIconLabelDescriptionList"/>
    <dgm:cxn modelId="{B0BECAD3-E455-4D1D-99B2-3419A8B26BE6}" type="presParOf" srcId="{5B84DC6A-5C55-4869-9CB2-C173A85EB3C6}" destId="{7229018D-983B-44EC-8733-DAD3EAA33BE0}" srcOrd="0" destOrd="0" presId="urn:microsoft.com/office/officeart/2018/5/layout/CenteredIconLabelDescriptionList"/>
    <dgm:cxn modelId="{A674625D-F05E-42C2-998B-98819B5BAF24}" type="presParOf" srcId="{5B84DC6A-5C55-4869-9CB2-C173A85EB3C6}" destId="{ED48B175-3882-482C-B6BC-A1F5FC6D639E}" srcOrd="1" destOrd="0" presId="urn:microsoft.com/office/officeart/2018/5/layout/CenteredIconLabelDescriptionList"/>
    <dgm:cxn modelId="{CF2D5B65-0B40-4E8C-BD0B-D8B4863A946A}" type="presParOf" srcId="{5B84DC6A-5C55-4869-9CB2-C173A85EB3C6}" destId="{25973EFC-3D2A-413E-BC02-7D989A3266B5}" srcOrd="2" destOrd="0" presId="urn:microsoft.com/office/officeart/2018/5/layout/CenteredIconLabelDescriptionList"/>
    <dgm:cxn modelId="{9B851922-0329-4723-83D4-3937BAD3AAE7}" type="presParOf" srcId="{5B84DC6A-5C55-4869-9CB2-C173A85EB3C6}" destId="{4EFDAFDC-3D59-4810-ABE2-D5F057ED8696}" srcOrd="3" destOrd="0" presId="urn:microsoft.com/office/officeart/2018/5/layout/CenteredIconLabelDescriptionList"/>
    <dgm:cxn modelId="{B528BF52-89DF-4E4B-BC86-8936828E7233}" type="presParOf" srcId="{5B84DC6A-5C55-4869-9CB2-C173A85EB3C6}" destId="{66305D8F-A479-4532-A021-C9BEDCF02240}"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775420-280E-411B-924E-D90D19F73334}" type="doc">
      <dgm:prSet loTypeId="urn:microsoft.com/office/officeart/2018/5/layout/Centered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8301AC28-F066-4468-82D9-A1948AC7EBA8}">
      <dgm:prSet custT="1"/>
      <dgm:spPr/>
      <dgm:t>
        <a:bodyPr/>
        <a:lstStyle/>
        <a:p>
          <a:pPr>
            <a:lnSpc>
              <a:spcPct val="100000"/>
            </a:lnSpc>
            <a:defRPr b="1"/>
          </a:pPr>
          <a:r>
            <a:rPr lang="en-US" sz="2000" b="0" dirty="0"/>
            <a:t>Technology is the result of human imagination</a:t>
          </a:r>
        </a:p>
      </dgm:t>
    </dgm:pt>
    <dgm:pt modelId="{BBB8D4C8-EAF5-48DB-9FE9-BF1F5F088BCB}" type="parTrans" cxnId="{46EEE38D-2538-49DC-8D20-59E24AC62610}">
      <dgm:prSet/>
      <dgm:spPr/>
      <dgm:t>
        <a:bodyPr/>
        <a:lstStyle/>
        <a:p>
          <a:endParaRPr lang="en-US" sz="2800"/>
        </a:p>
      </dgm:t>
    </dgm:pt>
    <dgm:pt modelId="{ED3CACCD-3B9D-493B-8A2F-C396C3155123}" type="sibTrans" cxnId="{46EEE38D-2538-49DC-8D20-59E24AC62610}">
      <dgm:prSet/>
      <dgm:spPr/>
      <dgm:t>
        <a:bodyPr/>
        <a:lstStyle/>
        <a:p>
          <a:endParaRPr lang="en-US" sz="2800"/>
        </a:p>
      </dgm:t>
    </dgm:pt>
    <dgm:pt modelId="{7BD6C0A0-5BAC-408E-9B80-3DFC81404B99}">
      <dgm:prSet custT="1"/>
      <dgm:spPr/>
      <dgm:t>
        <a:bodyPr/>
        <a:lstStyle/>
        <a:p>
          <a:pPr>
            <a:lnSpc>
              <a:spcPct val="100000"/>
            </a:lnSpc>
            <a:defRPr b="1"/>
          </a:pPr>
          <a:r>
            <a:rPr lang="en-US" sz="2000" b="0" dirty="0"/>
            <a:t>All technology involves design</a:t>
          </a:r>
        </a:p>
      </dgm:t>
    </dgm:pt>
    <dgm:pt modelId="{981CA9B7-8868-47C4-B656-5A1D7210C3BA}" type="parTrans" cxnId="{418D18FF-AEF1-4FB5-B042-1AFAFA19DE95}">
      <dgm:prSet/>
      <dgm:spPr/>
      <dgm:t>
        <a:bodyPr/>
        <a:lstStyle/>
        <a:p>
          <a:endParaRPr lang="en-US" sz="2800"/>
        </a:p>
      </dgm:t>
    </dgm:pt>
    <dgm:pt modelId="{6732C942-A2C9-4F0C-8E1B-436435E4A76A}" type="sibTrans" cxnId="{418D18FF-AEF1-4FB5-B042-1AFAFA19DE95}">
      <dgm:prSet/>
      <dgm:spPr/>
      <dgm:t>
        <a:bodyPr/>
        <a:lstStyle/>
        <a:p>
          <a:endParaRPr lang="en-US" sz="2800"/>
        </a:p>
      </dgm:t>
    </dgm:pt>
    <dgm:pt modelId="{9EE98C45-9B5A-4DC2-8A80-FB8BA77F6083}">
      <dgm:prSet custT="1"/>
      <dgm:spPr/>
      <dgm:t>
        <a:bodyPr/>
        <a:lstStyle/>
        <a:p>
          <a:pPr>
            <a:lnSpc>
              <a:spcPct val="100000"/>
            </a:lnSpc>
            <a:defRPr b="1"/>
          </a:pPr>
          <a:r>
            <a:rPr lang="en-US" sz="2000" b="0" dirty="0"/>
            <a:t>All design involves choices among possible options</a:t>
          </a:r>
        </a:p>
      </dgm:t>
    </dgm:pt>
    <dgm:pt modelId="{EA70870B-6CAC-4E54-A5CC-75C5FCBAE9E8}" type="parTrans" cxnId="{6B6D96F5-AC9B-4C30-8DB1-81200ADCE20C}">
      <dgm:prSet/>
      <dgm:spPr/>
      <dgm:t>
        <a:bodyPr/>
        <a:lstStyle/>
        <a:p>
          <a:endParaRPr lang="en-US" sz="2800"/>
        </a:p>
      </dgm:t>
    </dgm:pt>
    <dgm:pt modelId="{150DD17B-F465-4E84-8C25-05DCA3A0A9EF}" type="sibTrans" cxnId="{6B6D96F5-AC9B-4C30-8DB1-81200ADCE20C}">
      <dgm:prSet/>
      <dgm:spPr/>
      <dgm:t>
        <a:bodyPr/>
        <a:lstStyle/>
        <a:p>
          <a:endParaRPr lang="en-US" sz="2800"/>
        </a:p>
      </dgm:t>
    </dgm:pt>
    <dgm:pt modelId="{037CF1D1-AC80-4AE9-A32E-EB1061DEA815}">
      <dgm:prSet custT="1"/>
      <dgm:spPr/>
      <dgm:t>
        <a:bodyPr/>
        <a:lstStyle/>
        <a:p>
          <a:pPr>
            <a:lnSpc>
              <a:spcPct val="100000"/>
            </a:lnSpc>
            <a:defRPr b="1"/>
          </a:pPr>
          <a:r>
            <a:rPr lang="en-US" sz="2000" b="0" dirty="0"/>
            <a:t>All choices reflects values</a:t>
          </a:r>
        </a:p>
      </dgm:t>
    </dgm:pt>
    <dgm:pt modelId="{A4BF6300-3115-49C8-AE80-E6B684A771D6}" type="parTrans" cxnId="{B38678EB-1AB3-4426-A7E7-B61599E10489}">
      <dgm:prSet/>
      <dgm:spPr/>
      <dgm:t>
        <a:bodyPr/>
        <a:lstStyle/>
        <a:p>
          <a:endParaRPr lang="en-US" sz="2800"/>
        </a:p>
      </dgm:t>
    </dgm:pt>
    <dgm:pt modelId="{5CE7909F-DAC5-46E6-9444-F4F60C2EB77A}" type="sibTrans" cxnId="{B38678EB-1AB3-4426-A7E7-B61599E10489}">
      <dgm:prSet/>
      <dgm:spPr/>
      <dgm:t>
        <a:bodyPr/>
        <a:lstStyle/>
        <a:p>
          <a:endParaRPr lang="en-US" sz="2800"/>
        </a:p>
      </dgm:t>
    </dgm:pt>
    <dgm:pt modelId="{4E57D14D-69A8-48C3-B7A8-440D3388D56E}">
      <dgm:prSet custT="1"/>
      <dgm:spPr/>
      <dgm:t>
        <a:bodyPr/>
        <a:lstStyle/>
        <a:p>
          <a:pPr>
            <a:lnSpc>
              <a:spcPct val="100000"/>
            </a:lnSpc>
            <a:defRPr b="1"/>
          </a:pPr>
          <a:r>
            <a:rPr lang="en-US" sz="2000" b="0" dirty="0"/>
            <a:t>Therefore, all technologies reflect and affect human values</a:t>
          </a:r>
        </a:p>
      </dgm:t>
    </dgm:pt>
    <dgm:pt modelId="{75677078-5AF0-46AC-87D7-C2FEC2520A8E}" type="parTrans" cxnId="{B07F5A85-9A0E-4B57-8CD2-C352061C89EF}">
      <dgm:prSet/>
      <dgm:spPr/>
      <dgm:t>
        <a:bodyPr/>
        <a:lstStyle/>
        <a:p>
          <a:endParaRPr lang="en-US" sz="2800"/>
        </a:p>
      </dgm:t>
    </dgm:pt>
    <dgm:pt modelId="{2F65525A-3283-452D-B985-F1481F7F9A23}" type="sibTrans" cxnId="{B07F5A85-9A0E-4B57-8CD2-C352061C89EF}">
      <dgm:prSet/>
      <dgm:spPr/>
      <dgm:t>
        <a:bodyPr/>
        <a:lstStyle/>
        <a:p>
          <a:endParaRPr lang="en-US" sz="2800"/>
        </a:p>
      </dgm:t>
    </dgm:pt>
    <dgm:pt modelId="{D39F5F4B-BFF8-4ACC-B51F-4DAFB263F353}">
      <dgm:prSet custT="1"/>
      <dgm:spPr/>
      <dgm:t>
        <a:bodyPr/>
        <a:lstStyle/>
        <a:p>
          <a:pPr>
            <a:lnSpc>
              <a:spcPct val="100000"/>
            </a:lnSpc>
            <a:defRPr b="1"/>
          </a:pPr>
          <a:r>
            <a:rPr lang="en-US" sz="2000" b="0" dirty="0"/>
            <a:t>Ignoring values in the design process is irresponsible</a:t>
          </a:r>
        </a:p>
      </dgm:t>
    </dgm:pt>
    <dgm:pt modelId="{F8D3027B-6466-44B9-8C82-93EF63F4432A}" type="parTrans" cxnId="{F4830FEC-334E-46E0-8099-3EED8BB93739}">
      <dgm:prSet/>
      <dgm:spPr/>
      <dgm:t>
        <a:bodyPr/>
        <a:lstStyle/>
        <a:p>
          <a:endParaRPr lang="en-US" sz="2800"/>
        </a:p>
      </dgm:t>
    </dgm:pt>
    <dgm:pt modelId="{67421579-1D2E-4B02-88CA-29BF79913F24}" type="sibTrans" cxnId="{F4830FEC-334E-46E0-8099-3EED8BB93739}">
      <dgm:prSet/>
      <dgm:spPr/>
      <dgm:t>
        <a:bodyPr/>
        <a:lstStyle/>
        <a:p>
          <a:endParaRPr lang="en-US" sz="2800"/>
        </a:p>
      </dgm:t>
    </dgm:pt>
    <dgm:pt modelId="{6F75DCB9-C4E5-42F2-B5B4-8088B18EE9BA}" type="pres">
      <dgm:prSet presAssocID="{EB775420-280E-411B-924E-D90D19F73334}" presName="root" presStyleCnt="0">
        <dgm:presLayoutVars>
          <dgm:dir/>
          <dgm:resizeHandles val="exact"/>
        </dgm:presLayoutVars>
      </dgm:prSet>
      <dgm:spPr/>
    </dgm:pt>
    <dgm:pt modelId="{582B37F7-F80A-4218-B981-8E55DEDAAF2C}" type="pres">
      <dgm:prSet presAssocID="{8301AC28-F066-4468-82D9-A1948AC7EBA8}" presName="compNode" presStyleCnt="0"/>
      <dgm:spPr/>
    </dgm:pt>
    <dgm:pt modelId="{923A898D-3345-4A73-84A1-C596B1541695}" type="pres">
      <dgm:prSet presAssocID="{8301AC28-F066-4468-82D9-A1948AC7EBA8}" presName="iconRect" presStyleLbl="node1" presStyleIdx="0" presStyleCnt="6"/>
      <dgm:spPr>
        <a:blipFill>
          <a:blip xmlns:r="http://schemas.openxmlformats.org/officeDocument/2006/relationships" r:embed="rId1">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Gear"/>
        </a:ext>
      </dgm:extLst>
    </dgm:pt>
    <dgm:pt modelId="{70045427-6334-4760-B81B-D8F4CEE47062}" type="pres">
      <dgm:prSet presAssocID="{8301AC28-F066-4468-82D9-A1948AC7EBA8}" presName="iconSpace" presStyleCnt="0"/>
      <dgm:spPr/>
    </dgm:pt>
    <dgm:pt modelId="{7E2C6E83-C2B7-4EFE-BFF8-F7C1402AEB1D}" type="pres">
      <dgm:prSet presAssocID="{8301AC28-F066-4468-82D9-A1948AC7EBA8}" presName="parTx" presStyleLbl="revTx" presStyleIdx="0" presStyleCnt="12">
        <dgm:presLayoutVars>
          <dgm:chMax val="0"/>
          <dgm:chPref val="0"/>
        </dgm:presLayoutVars>
      </dgm:prSet>
      <dgm:spPr/>
    </dgm:pt>
    <dgm:pt modelId="{4BB61DDC-DA8B-4172-A464-E3B45BE7EA81}" type="pres">
      <dgm:prSet presAssocID="{8301AC28-F066-4468-82D9-A1948AC7EBA8}" presName="txSpace" presStyleCnt="0"/>
      <dgm:spPr/>
    </dgm:pt>
    <dgm:pt modelId="{88B48DC9-C368-4DC3-9412-2AF4A7C8304B}" type="pres">
      <dgm:prSet presAssocID="{8301AC28-F066-4468-82D9-A1948AC7EBA8}" presName="desTx" presStyleLbl="revTx" presStyleIdx="1" presStyleCnt="12">
        <dgm:presLayoutVars/>
      </dgm:prSet>
      <dgm:spPr/>
    </dgm:pt>
    <dgm:pt modelId="{DE40FE10-AE87-4966-A6A1-EEC07699E248}" type="pres">
      <dgm:prSet presAssocID="{ED3CACCD-3B9D-493B-8A2F-C396C3155123}" presName="sibTrans" presStyleCnt="0"/>
      <dgm:spPr/>
    </dgm:pt>
    <dgm:pt modelId="{9EDF3778-09B6-4E3F-98D8-A3CEAD69FCE9}" type="pres">
      <dgm:prSet presAssocID="{7BD6C0A0-5BAC-408E-9B80-3DFC81404B99}" presName="compNode" presStyleCnt="0"/>
      <dgm:spPr/>
    </dgm:pt>
    <dgm:pt modelId="{DA00D221-BA96-42D4-B35F-951FEBD0C954}" type="pres">
      <dgm:prSet presAssocID="{7BD6C0A0-5BAC-408E-9B80-3DFC81404B99}"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cessor"/>
        </a:ext>
      </dgm:extLst>
    </dgm:pt>
    <dgm:pt modelId="{D370394A-4CA4-4318-9B67-BBE12D32B739}" type="pres">
      <dgm:prSet presAssocID="{7BD6C0A0-5BAC-408E-9B80-3DFC81404B99}" presName="iconSpace" presStyleCnt="0"/>
      <dgm:spPr/>
    </dgm:pt>
    <dgm:pt modelId="{268E7D4A-0FB9-4D9B-8036-757692B7E8D3}" type="pres">
      <dgm:prSet presAssocID="{7BD6C0A0-5BAC-408E-9B80-3DFC81404B99}" presName="parTx" presStyleLbl="revTx" presStyleIdx="2" presStyleCnt="12">
        <dgm:presLayoutVars>
          <dgm:chMax val="0"/>
          <dgm:chPref val="0"/>
        </dgm:presLayoutVars>
      </dgm:prSet>
      <dgm:spPr/>
    </dgm:pt>
    <dgm:pt modelId="{DD6EE151-8740-4E57-86BE-CDB7F593434A}" type="pres">
      <dgm:prSet presAssocID="{7BD6C0A0-5BAC-408E-9B80-3DFC81404B99}" presName="txSpace" presStyleCnt="0"/>
      <dgm:spPr/>
    </dgm:pt>
    <dgm:pt modelId="{CD5413F7-3525-4B31-9652-840414B94202}" type="pres">
      <dgm:prSet presAssocID="{7BD6C0A0-5BAC-408E-9B80-3DFC81404B99}" presName="desTx" presStyleLbl="revTx" presStyleIdx="3" presStyleCnt="12">
        <dgm:presLayoutVars/>
      </dgm:prSet>
      <dgm:spPr/>
    </dgm:pt>
    <dgm:pt modelId="{1A149154-7F30-44AE-9554-B6DA6E138381}" type="pres">
      <dgm:prSet presAssocID="{6732C942-A2C9-4F0C-8E1B-436435E4A76A}" presName="sibTrans" presStyleCnt="0"/>
      <dgm:spPr/>
    </dgm:pt>
    <dgm:pt modelId="{7E1A01A0-DC9E-4AA6-B4E2-9D4C995543FC}" type="pres">
      <dgm:prSet presAssocID="{9EE98C45-9B5A-4DC2-8A80-FB8BA77F6083}" presName="compNode" presStyleCnt="0"/>
      <dgm:spPr/>
    </dgm:pt>
    <dgm:pt modelId="{5F3D0EA6-6DCA-4C97-9CB6-DF84B2CD13E5}" type="pres">
      <dgm:prSet presAssocID="{9EE98C45-9B5A-4DC2-8A80-FB8BA77F6083}" presName="iconRect" presStyleLbl="node1" presStyleIdx="2" presStyleCnt="6"/>
      <dgm:spPr>
        <a:blipFill>
          <a:blip xmlns:r="http://schemas.openxmlformats.org/officeDocument/2006/relationships" r:embed="rId5">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15626AF2-5528-478E-AFD4-32623404D4EC}" type="pres">
      <dgm:prSet presAssocID="{9EE98C45-9B5A-4DC2-8A80-FB8BA77F6083}" presName="iconSpace" presStyleCnt="0"/>
      <dgm:spPr/>
    </dgm:pt>
    <dgm:pt modelId="{06F3825F-5D73-4011-955B-47298124554F}" type="pres">
      <dgm:prSet presAssocID="{9EE98C45-9B5A-4DC2-8A80-FB8BA77F6083}" presName="parTx" presStyleLbl="revTx" presStyleIdx="4" presStyleCnt="12">
        <dgm:presLayoutVars>
          <dgm:chMax val="0"/>
          <dgm:chPref val="0"/>
        </dgm:presLayoutVars>
      </dgm:prSet>
      <dgm:spPr/>
    </dgm:pt>
    <dgm:pt modelId="{84219B91-34BB-4172-9FFC-FDAAE00A2E1A}" type="pres">
      <dgm:prSet presAssocID="{9EE98C45-9B5A-4DC2-8A80-FB8BA77F6083}" presName="txSpace" presStyleCnt="0"/>
      <dgm:spPr/>
    </dgm:pt>
    <dgm:pt modelId="{B827DC36-F031-44FB-AF88-512369EB93C2}" type="pres">
      <dgm:prSet presAssocID="{9EE98C45-9B5A-4DC2-8A80-FB8BA77F6083}" presName="desTx" presStyleLbl="revTx" presStyleIdx="5" presStyleCnt="12">
        <dgm:presLayoutVars/>
      </dgm:prSet>
      <dgm:spPr/>
    </dgm:pt>
    <dgm:pt modelId="{0205B683-2F8D-4258-9725-CFA6B54E07ED}" type="pres">
      <dgm:prSet presAssocID="{150DD17B-F465-4E84-8C25-05DCA3A0A9EF}" presName="sibTrans" presStyleCnt="0"/>
      <dgm:spPr/>
    </dgm:pt>
    <dgm:pt modelId="{1E02B211-5C49-401F-9B74-F01743A80D08}" type="pres">
      <dgm:prSet presAssocID="{037CF1D1-AC80-4AE9-A32E-EB1061DEA815}" presName="compNode" presStyleCnt="0"/>
      <dgm:spPr/>
    </dgm:pt>
    <dgm:pt modelId="{0DD18851-C223-4116-9048-6484281CDFCB}" type="pres">
      <dgm:prSet presAssocID="{037CF1D1-AC80-4AE9-A32E-EB1061DEA815}" presName="iconRect" presStyleLbl="node1" presStyleIdx="3" presStyleCnt="6"/>
      <dgm:spPr>
        <a:blipFill>
          <a:blip xmlns:r="http://schemas.openxmlformats.org/officeDocument/2006/relationships" r:embed="rId7">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ales of Justice"/>
        </a:ext>
      </dgm:extLst>
    </dgm:pt>
    <dgm:pt modelId="{CBDAAD97-4F88-42D2-B9C7-B453DFD8B0C3}" type="pres">
      <dgm:prSet presAssocID="{037CF1D1-AC80-4AE9-A32E-EB1061DEA815}" presName="iconSpace" presStyleCnt="0"/>
      <dgm:spPr/>
    </dgm:pt>
    <dgm:pt modelId="{B971EDBC-3598-499C-AA87-CB55B341189E}" type="pres">
      <dgm:prSet presAssocID="{037CF1D1-AC80-4AE9-A32E-EB1061DEA815}" presName="parTx" presStyleLbl="revTx" presStyleIdx="6" presStyleCnt="12">
        <dgm:presLayoutVars>
          <dgm:chMax val="0"/>
          <dgm:chPref val="0"/>
        </dgm:presLayoutVars>
      </dgm:prSet>
      <dgm:spPr/>
    </dgm:pt>
    <dgm:pt modelId="{CEE156E2-2E91-4F4E-8766-874E48458DFB}" type="pres">
      <dgm:prSet presAssocID="{037CF1D1-AC80-4AE9-A32E-EB1061DEA815}" presName="txSpace" presStyleCnt="0"/>
      <dgm:spPr/>
    </dgm:pt>
    <dgm:pt modelId="{755E5C02-261A-4859-AF7A-B78CF0F9268F}" type="pres">
      <dgm:prSet presAssocID="{037CF1D1-AC80-4AE9-A32E-EB1061DEA815}" presName="desTx" presStyleLbl="revTx" presStyleIdx="7" presStyleCnt="12">
        <dgm:presLayoutVars/>
      </dgm:prSet>
      <dgm:spPr/>
    </dgm:pt>
    <dgm:pt modelId="{C483AD3C-D367-4DE9-8BD4-97FCF70970B8}" type="pres">
      <dgm:prSet presAssocID="{5CE7909F-DAC5-46E6-9444-F4F60C2EB77A}" presName="sibTrans" presStyleCnt="0"/>
      <dgm:spPr/>
    </dgm:pt>
    <dgm:pt modelId="{AA122F30-9C29-44AB-8EE6-FCC4ADB387A3}" type="pres">
      <dgm:prSet presAssocID="{4E57D14D-69A8-48C3-B7A8-440D3388D56E}" presName="compNode" presStyleCnt="0"/>
      <dgm:spPr/>
    </dgm:pt>
    <dgm:pt modelId="{BA483794-ED3F-4CF8-BCCE-BD6A740D8EB8}" type="pres">
      <dgm:prSet presAssocID="{4E57D14D-69A8-48C3-B7A8-440D3388D56E}" presName="iconRect" presStyleLbl="node1" presStyleIdx="4" presStyleCnt="6"/>
      <dgm:spPr>
        <a:blipFill>
          <a:blip xmlns:r="http://schemas.openxmlformats.org/officeDocument/2006/relationships" r:embed="rId9">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Questions"/>
        </a:ext>
      </dgm:extLst>
    </dgm:pt>
    <dgm:pt modelId="{32596D17-FA00-4B26-B4CF-41789C2C64A4}" type="pres">
      <dgm:prSet presAssocID="{4E57D14D-69A8-48C3-B7A8-440D3388D56E}" presName="iconSpace" presStyleCnt="0"/>
      <dgm:spPr/>
    </dgm:pt>
    <dgm:pt modelId="{1C3EB537-875D-4437-A184-A5F472E6230B}" type="pres">
      <dgm:prSet presAssocID="{4E57D14D-69A8-48C3-B7A8-440D3388D56E}" presName="parTx" presStyleLbl="revTx" presStyleIdx="8" presStyleCnt="12">
        <dgm:presLayoutVars>
          <dgm:chMax val="0"/>
          <dgm:chPref val="0"/>
        </dgm:presLayoutVars>
      </dgm:prSet>
      <dgm:spPr/>
    </dgm:pt>
    <dgm:pt modelId="{3AD4D0AA-7128-4E7F-9A4D-DB9B9B3BC8A3}" type="pres">
      <dgm:prSet presAssocID="{4E57D14D-69A8-48C3-B7A8-440D3388D56E}" presName="txSpace" presStyleCnt="0"/>
      <dgm:spPr/>
    </dgm:pt>
    <dgm:pt modelId="{E3961275-5160-4B80-ABC4-69BE743F69F3}" type="pres">
      <dgm:prSet presAssocID="{4E57D14D-69A8-48C3-B7A8-440D3388D56E}" presName="desTx" presStyleLbl="revTx" presStyleIdx="9" presStyleCnt="12">
        <dgm:presLayoutVars/>
      </dgm:prSet>
      <dgm:spPr/>
    </dgm:pt>
    <dgm:pt modelId="{87A93D7B-122E-418D-8BED-7F8EE83861CE}" type="pres">
      <dgm:prSet presAssocID="{2F65525A-3283-452D-B985-F1481F7F9A23}" presName="sibTrans" presStyleCnt="0"/>
      <dgm:spPr/>
    </dgm:pt>
    <dgm:pt modelId="{5B84DC6A-5C55-4869-9CB2-C173A85EB3C6}" type="pres">
      <dgm:prSet presAssocID="{D39F5F4B-BFF8-4ACC-B51F-4DAFB263F353}" presName="compNode" presStyleCnt="0"/>
      <dgm:spPr/>
    </dgm:pt>
    <dgm:pt modelId="{7229018D-983B-44EC-8733-DAD3EAA33BE0}" type="pres">
      <dgm:prSet presAssocID="{D39F5F4B-BFF8-4ACC-B51F-4DAFB263F353}" presName="iconRect" presStyleLbl="node1" presStyleIdx="5" presStyleCnt="6"/>
      <dgm:spPr>
        <a:blipFill>
          <a:blip xmlns:r="http://schemas.openxmlformats.org/officeDocument/2006/relationships" r:embed="rId11">
            <a:duotone>
              <a:schemeClr val="accent6">
                <a:shade val="45000"/>
                <a:satMod val="135000"/>
              </a:schemeClr>
              <a:prstClr val="white"/>
            </a:duotone>
            <a:extLs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Bio-hazard"/>
        </a:ext>
      </dgm:extLst>
    </dgm:pt>
    <dgm:pt modelId="{ED48B175-3882-482C-B6BC-A1F5FC6D639E}" type="pres">
      <dgm:prSet presAssocID="{D39F5F4B-BFF8-4ACC-B51F-4DAFB263F353}" presName="iconSpace" presStyleCnt="0"/>
      <dgm:spPr/>
    </dgm:pt>
    <dgm:pt modelId="{25973EFC-3D2A-413E-BC02-7D989A3266B5}" type="pres">
      <dgm:prSet presAssocID="{D39F5F4B-BFF8-4ACC-B51F-4DAFB263F353}" presName="parTx" presStyleLbl="revTx" presStyleIdx="10" presStyleCnt="12">
        <dgm:presLayoutVars>
          <dgm:chMax val="0"/>
          <dgm:chPref val="0"/>
        </dgm:presLayoutVars>
      </dgm:prSet>
      <dgm:spPr/>
    </dgm:pt>
    <dgm:pt modelId="{4EFDAFDC-3D59-4810-ABE2-D5F057ED8696}" type="pres">
      <dgm:prSet presAssocID="{D39F5F4B-BFF8-4ACC-B51F-4DAFB263F353}" presName="txSpace" presStyleCnt="0"/>
      <dgm:spPr/>
    </dgm:pt>
    <dgm:pt modelId="{66305D8F-A479-4532-A021-C9BEDCF02240}" type="pres">
      <dgm:prSet presAssocID="{D39F5F4B-BFF8-4ACC-B51F-4DAFB263F353}" presName="desTx" presStyleLbl="revTx" presStyleIdx="11" presStyleCnt="12">
        <dgm:presLayoutVars/>
      </dgm:prSet>
      <dgm:spPr/>
    </dgm:pt>
  </dgm:ptLst>
  <dgm:cxnLst>
    <dgm:cxn modelId="{B5D8ED0C-CE1A-4685-A807-81EDD43E3148}" type="presOf" srcId="{037CF1D1-AC80-4AE9-A32E-EB1061DEA815}" destId="{B971EDBC-3598-499C-AA87-CB55B341189E}" srcOrd="0" destOrd="0" presId="urn:microsoft.com/office/officeart/2018/5/layout/CenteredIconLabelDescriptionList"/>
    <dgm:cxn modelId="{362B0F22-B581-47B7-9CDC-0071F00317FA}" type="presOf" srcId="{7BD6C0A0-5BAC-408E-9B80-3DFC81404B99}" destId="{268E7D4A-0FB9-4D9B-8036-757692B7E8D3}" srcOrd="0" destOrd="0" presId="urn:microsoft.com/office/officeart/2018/5/layout/CenteredIconLabelDescriptionList"/>
    <dgm:cxn modelId="{CC89C732-638B-46AE-829A-F974B24C56A7}" type="presOf" srcId="{EB775420-280E-411B-924E-D90D19F73334}" destId="{6F75DCB9-C4E5-42F2-B5B4-8088B18EE9BA}" srcOrd="0" destOrd="0" presId="urn:microsoft.com/office/officeart/2018/5/layout/CenteredIconLabelDescriptionList"/>
    <dgm:cxn modelId="{0B495733-2E06-4399-9E12-02B8DAF4A9A8}" type="presOf" srcId="{9EE98C45-9B5A-4DC2-8A80-FB8BA77F6083}" destId="{06F3825F-5D73-4011-955B-47298124554F}" srcOrd="0" destOrd="0" presId="urn:microsoft.com/office/officeart/2018/5/layout/CenteredIconLabelDescriptionList"/>
    <dgm:cxn modelId="{3F683E4A-0C10-43E9-B1E1-094019B3482E}" type="presOf" srcId="{8301AC28-F066-4468-82D9-A1948AC7EBA8}" destId="{7E2C6E83-C2B7-4EFE-BFF8-F7C1402AEB1D}" srcOrd="0" destOrd="0" presId="urn:microsoft.com/office/officeart/2018/5/layout/CenteredIconLabelDescriptionList"/>
    <dgm:cxn modelId="{07BCFD70-6CF6-4726-B87A-97BEBFDFF92B}" type="presOf" srcId="{D39F5F4B-BFF8-4ACC-B51F-4DAFB263F353}" destId="{25973EFC-3D2A-413E-BC02-7D989A3266B5}" srcOrd="0" destOrd="0" presId="urn:microsoft.com/office/officeart/2018/5/layout/CenteredIconLabelDescriptionList"/>
    <dgm:cxn modelId="{B07F5A85-9A0E-4B57-8CD2-C352061C89EF}" srcId="{EB775420-280E-411B-924E-D90D19F73334}" destId="{4E57D14D-69A8-48C3-B7A8-440D3388D56E}" srcOrd="4" destOrd="0" parTransId="{75677078-5AF0-46AC-87D7-C2FEC2520A8E}" sibTransId="{2F65525A-3283-452D-B985-F1481F7F9A23}"/>
    <dgm:cxn modelId="{46EEE38D-2538-49DC-8D20-59E24AC62610}" srcId="{EB775420-280E-411B-924E-D90D19F73334}" destId="{8301AC28-F066-4468-82D9-A1948AC7EBA8}" srcOrd="0" destOrd="0" parTransId="{BBB8D4C8-EAF5-48DB-9FE9-BF1F5F088BCB}" sibTransId="{ED3CACCD-3B9D-493B-8A2F-C396C3155123}"/>
    <dgm:cxn modelId="{C65998A2-509D-49C7-9A56-47D3E50761FC}" type="presOf" srcId="{4E57D14D-69A8-48C3-B7A8-440D3388D56E}" destId="{1C3EB537-875D-4437-A184-A5F472E6230B}" srcOrd="0" destOrd="0" presId="urn:microsoft.com/office/officeart/2018/5/layout/CenteredIconLabelDescriptionList"/>
    <dgm:cxn modelId="{B38678EB-1AB3-4426-A7E7-B61599E10489}" srcId="{EB775420-280E-411B-924E-D90D19F73334}" destId="{037CF1D1-AC80-4AE9-A32E-EB1061DEA815}" srcOrd="3" destOrd="0" parTransId="{A4BF6300-3115-49C8-AE80-E6B684A771D6}" sibTransId="{5CE7909F-DAC5-46E6-9444-F4F60C2EB77A}"/>
    <dgm:cxn modelId="{F4830FEC-334E-46E0-8099-3EED8BB93739}" srcId="{EB775420-280E-411B-924E-D90D19F73334}" destId="{D39F5F4B-BFF8-4ACC-B51F-4DAFB263F353}" srcOrd="5" destOrd="0" parTransId="{F8D3027B-6466-44B9-8C82-93EF63F4432A}" sibTransId="{67421579-1D2E-4B02-88CA-29BF79913F24}"/>
    <dgm:cxn modelId="{6B6D96F5-AC9B-4C30-8DB1-81200ADCE20C}" srcId="{EB775420-280E-411B-924E-D90D19F73334}" destId="{9EE98C45-9B5A-4DC2-8A80-FB8BA77F6083}" srcOrd="2" destOrd="0" parTransId="{EA70870B-6CAC-4E54-A5CC-75C5FCBAE9E8}" sibTransId="{150DD17B-F465-4E84-8C25-05DCA3A0A9EF}"/>
    <dgm:cxn modelId="{418D18FF-AEF1-4FB5-B042-1AFAFA19DE95}" srcId="{EB775420-280E-411B-924E-D90D19F73334}" destId="{7BD6C0A0-5BAC-408E-9B80-3DFC81404B99}" srcOrd="1" destOrd="0" parTransId="{981CA9B7-8868-47C4-B656-5A1D7210C3BA}" sibTransId="{6732C942-A2C9-4F0C-8E1B-436435E4A76A}"/>
    <dgm:cxn modelId="{D74A941E-2AE9-4D9A-9B62-7BC3CD5CC8EA}" type="presParOf" srcId="{6F75DCB9-C4E5-42F2-B5B4-8088B18EE9BA}" destId="{582B37F7-F80A-4218-B981-8E55DEDAAF2C}" srcOrd="0" destOrd="0" presId="urn:microsoft.com/office/officeart/2018/5/layout/CenteredIconLabelDescriptionList"/>
    <dgm:cxn modelId="{624F354A-4744-4027-BB22-453490E1B649}" type="presParOf" srcId="{582B37F7-F80A-4218-B981-8E55DEDAAF2C}" destId="{923A898D-3345-4A73-84A1-C596B1541695}" srcOrd="0" destOrd="0" presId="urn:microsoft.com/office/officeart/2018/5/layout/CenteredIconLabelDescriptionList"/>
    <dgm:cxn modelId="{8AD99D37-150D-4F71-9EC7-AD1E06759215}" type="presParOf" srcId="{582B37F7-F80A-4218-B981-8E55DEDAAF2C}" destId="{70045427-6334-4760-B81B-D8F4CEE47062}" srcOrd="1" destOrd="0" presId="urn:microsoft.com/office/officeart/2018/5/layout/CenteredIconLabelDescriptionList"/>
    <dgm:cxn modelId="{8629C50A-0C8C-4814-B2E7-5198D1BBDD31}" type="presParOf" srcId="{582B37F7-F80A-4218-B981-8E55DEDAAF2C}" destId="{7E2C6E83-C2B7-4EFE-BFF8-F7C1402AEB1D}" srcOrd="2" destOrd="0" presId="urn:microsoft.com/office/officeart/2018/5/layout/CenteredIconLabelDescriptionList"/>
    <dgm:cxn modelId="{3DB97C54-5042-4C30-AAFA-92AE302BAAA1}" type="presParOf" srcId="{582B37F7-F80A-4218-B981-8E55DEDAAF2C}" destId="{4BB61DDC-DA8B-4172-A464-E3B45BE7EA81}" srcOrd="3" destOrd="0" presId="urn:microsoft.com/office/officeart/2018/5/layout/CenteredIconLabelDescriptionList"/>
    <dgm:cxn modelId="{31E5AB38-711E-4CC3-8D1A-EBFD329465D2}" type="presParOf" srcId="{582B37F7-F80A-4218-B981-8E55DEDAAF2C}" destId="{88B48DC9-C368-4DC3-9412-2AF4A7C8304B}" srcOrd="4" destOrd="0" presId="urn:microsoft.com/office/officeart/2018/5/layout/CenteredIconLabelDescriptionList"/>
    <dgm:cxn modelId="{0C7CAE77-E196-456A-8A3F-3449CD560FB2}" type="presParOf" srcId="{6F75DCB9-C4E5-42F2-B5B4-8088B18EE9BA}" destId="{DE40FE10-AE87-4966-A6A1-EEC07699E248}" srcOrd="1" destOrd="0" presId="urn:microsoft.com/office/officeart/2018/5/layout/CenteredIconLabelDescriptionList"/>
    <dgm:cxn modelId="{3E0E60E2-52FE-43A5-AF23-00C10C80DB79}" type="presParOf" srcId="{6F75DCB9-C4E5-42F2-B5B4-8088B18EE9BA}" destId="{9EDF3778-09B6-4E3F-98D8-A3CEAD69FCE9}" srcOrd="2" destOrd="0" presId="urn:microsoft.com/office/officeart/2018/5/layout/CenteredIconLabelDescriptionList"/>
    <dgm:cxn modelId="{F49CEAAD-622D-45AB-AFDE-577A12212661}" type="presParOf" srcId="{9EDF3778-09B6-4E3F-98D8-A3CEAD69FCE9}" destId="{DA00D221-BA96-42D4-B35F-951FEBD0C954}" srcOrd="0" destOrd="0" presId="urn:microsoft.com/office/officeart/2018/5/layout/CenteredIconLabelDescriptionList"/>
    <dgm:cxn modelId="{E66531C5-A297-4FE3-BD99-2D890B014806}" type="presParOf" srcId="{9EDF3778-09B6-4E3F-98D8-A3CEAD69FCE9}" destId="{D370394A-4CA4-4318-9B67-BBE12D32B739}" srcOrd="1" destOrd="0" presId="urn:microsoft.com/office/officeart/2018/5/layout/CenteredIconLabelDescriptionList"/>
    <dgm:cxn modelId="{AC4A3722-BF68-4797-8AFD-503A844C4E4D}" type="presParOf" srcId="{9EDF3778-09B6-4E3F-98D8-A3CEAD69FCE9}" destId="{268E7D4A-0FB9-4D9B-8036-757692B7E8D3}" srcOrd="2" destOrd="0" presId="urn:microsoft.com/office/officeart/2018/5/layout/CenteredIconLabelDescriptionList"/>
    <dgm:cxn modelId="{65ECE7CA-4003-4AE1-86D5-616BAB110A1A}" type="presParOf" srcId="{9EDF3778-09B6-4E3F-98D8-A3CEAD69FCE9}" destId="{DD6EE151-8740-4E57-86BE-CDB7F593434A}" srcOrd="3" destOrd="0" presId="urn:microsoft.com/office/officeart/2018/5/layout/CenteredIconLabelDescriptionList"/>
    <dgm:cxn modelId="{B2C27E84-E8DC-4CBC-8F8A-83D32274F9EC}" type="presParOf" srcId="{9EDF3778-09B6-4E3F-98D8-A3CEAD69FCE9}" destId="{CD5413F7-3525-4B31-9652-840414B94202}" srcOrd="4" destOrd="0" presId="urn:microsoft.com/office/officeart/2018/5/layout/CenteredIconLabelDescriptionList"/>
    <dgm:cxn modelId="{28398A80-EFF0-4581-9C5C-CC38FDD61F40}" type="presParOf" srcId="{6F75DCB9-C4E5-42F2-B5B4-8088B18EE9BA}" destId="{1A149154-7F30-44AE-9554-B6DA6E138381}" srcOrd="3" destOrd="0" presId="urn:microsoft.com/office/officeart/2018/5/layout/CenteredIconLabelDescriptionList"/>
    <dgm:cxn modelId="{9EEE2AC8-3E85-4F57-943F-4E9E79D6BCD5}" type="presParOf" srcId="{6F75DCB9-C4E5-42F2-B5B4-8088B18EE9BA}" destId="{7E1A01A0-DC9E-4AA6-B4E2-9D4C995543FC}" srcOrd="4" destOrd="0" presId="urn:microsoft.com/office/officeart/2018/5/layout/CenteredIconLabelDescriptionList"/>
    <dgm:cxn modelId="{26CCE45D-59E1-4AF7-89D4-9BCB1FED4500}" type="presParOf" srcId="{7E1A01A0-DC9E-4AA6-B4E2-9D4C995543FC}" destId="{5F3D0EA6-6DCA-4C97-9CB6-DF84B2CD13E5}" srcOrd="0" destOrd="0" presId="urn:microsoft.com/office/officeart/2018/5/layout/CenteredIconLabelDescriptionList"/>
    <dgm:cxn modelId="{034E5000-32E2-4B97-B4ED-7455E880620E}" type="presParOf" srcId="{7E1A01A0-DC9E-4AA6-B4E2-9D4C995543FC}" destId="{15626AF2-5528-478E-AFD4-32623404D4EC}" srcOrd="1" destOrd="0" presId="urn:microsoft.com/office/officeart/2018/5/layout/CenteredIconLabelDescriptionList"/>
    <dgm:cxn modelId="{01C21C7D-CF63-4D22-8978-1F52A4661729}" type="presParOf" srcId="{7E1A01A0-DC9E-4AA6-B4E2-9D4C995543FC}" destId="{06F3825F-5D73-4011-955B-47298124554F}" srcOrd="2" destOrd="0" presId="urn:microsoft.com/office/officeart/2018/5/layout/CenteredIconLabelDescriptionList"/>
    <dgm:cxn modelId="{2D2718EF-9E40-4189-9B4E-C7BA2B752890}" type="presParOf" srcId="{7E1A01A0-DC9E-4AA6-B4E2-9D4C995543FC}" destId="{84219B91-34BB-4172-9FFC-FDAAE00A2E1A}" srcOrd="3" destOrd="0" presId="urn:microsoft.com/office/officeart/2018/5/layout/CenteredIconLabelDescriptionList"/>
    <dgm:cxn modelId="{A44DE024-F458-431E-945E-2CBDFAEBDD88}" type="presParOf" srcId="{7E1A01A0-DC9E-4AA6-B4E2-9D4C995543FC}" destId="{B827DC36-F031-44FB-AF88-512369EB93C2}" srcOrd="4" destOrd="0" presId="urn:microsoft.com/office/officeart/2018/5/layout/CenteredIconLabelDescriptionList"/>
    <dgm:cxn modelId="{9AAADC2A-0015-467A-804A-9D3FF637B36F}" type="presParOf" srcId="{6F75DCB9-C4E5-42F2-B5B4-8088B18EE9BA}" destId="{0205B683-2F8D-4258-9725-CFA6B54E07ED}" srcOrd="5" destOrd="0" presId="urn:microsoft.com/office/officeart/2018/5/layout/CenteredIconLabelDescriptionList"/>
    <dgm:cxn modelId="{94186144-14D8-4328-B76B-A95755F84189}" type="presParOf" srcId="{6F75DCB9-C4E5-42F2-B5B4-8088B18EE9BA}" destId="{1E02B211-5C49-401F-9B74-F01743A80D08}" srcOrd="6" destOrd="0" presId="urn:microsoft.com/office/officeart/2018/5/layout/CenteredIconLabelDescriptionList"/>
    <dgm:cxn modelId="{F11A3F6A-92EA-4A72-98A3-B33E924B8AEA}" type="presParOf" srcId="{1E02B211-5C49-401F-9B74-F01743A80D08}" destId="{0DD18851-C223-4116-9048-6484281CDFCB}" srcOrd="0" destOrd="0" presId="urn:microsoft.com/office/officeart/2018/5/layout/CenteredIconLabelDescriptionList"/>
    <dgm:cxn modelId="{ED174F05-3D28-40C1-ABF3-3149EBA7E704}" type="presParOf" srcId="{1E02B211-5C49-401F-9B74-F01743A80D08}" destId="{CBDAAD97-4F88-42D2-B9C7-B453DFD8B0C3}" srcOrd="1" destOrd="0" presId="urn:microsoft.com/office/officeart/2018/5/layout/CenteredIconLabelDescriptionList"/>
    <dgm:cxn modelId="{14837149-4EBC-4D31-AE3C-00E41996A1B8}" type="presParOf" srcId="{1E02B211-5C49-401F-9B74-F01743A80D08}" destId="{B971EDBC-3598-499C-AA87-CB55B341189E}" srcOrd="2" destOrd="0" presId="urn:microsoft.com/office/officeart/2018/5/layout/CenteredIconLabelDescriptionList"/>
    <dgm:cxn modelId="{A8C5A1B0-A8F2-4E6C-A7AB-72650A344D7B}" type="presParOf" srcId="{1E02B211-5C49-401F-9B74-F01743A80D08}" destId="{CEE156E2-2E91-4F4E-8766-874E48458DFB}" srcOrd="3" destOrd="0" presId="urn:microsoft.com/office/officeart/2018/5/layout/CenteredIconLabelDescriptionList"/>
    <dgm:cxn modelId="{A70397B4-0074-4B94-BA6D-71E378E6928E}" type="presParOf" srcId="{1E02B211-5C49-401F-9B74-F01743A80D08}" destId="{755E5C02-261A-4859-AF7A-B78CF0F9268F}" srcOrd="4" destOrd="0" presId="urn:microsoft.com/office/officeart/2018/5/layout/CenteredIconLabelDescriptionList"/>
    <dgm:cxn modelId="{56A15CB1-A595-4094-870C-BF8DC3CC05CC}" type="presParOf" srcId="{6F75DCB9-C4E5-42F2-B5B4-8088B18EE9BA}" destId="{C483AD3C-D367-4DE9-8BD4-97FCF70970B8}" srcOrd="7" destOrd="0" presId="urn:microsoft.com/office/officeart/2018/5/layout/CenteredIconLabelDescriptionList"/>
    <dgm:cxn modelId="{28DCE046-A000-4E2D-A186-1D51A322E216}" type="presParOf" srcId="{6F75DCB9-C4E5-42F2-B5B4-8088B18EE9BA}" destId="{AA122F30-9C29-44AB-8EE6-FCC4ADB387A3}" srcOrd="8" destOrd="0" presId="urn:microsoft.com/office/officeart/2018/5/layout/CenteredIconLabelDescriptionList"/>
    <dgm:cxn modelId="{6208814A-EF40-4D6C-9EDA-5833FED61D04}" type="presParOf" srcId="{AA122F30-9C29-44AB-8EE6-FCC4ADB387A3}" destId="{BA483794-ED3F-4CF8-BCCE-BD6A740D8EB8}" srcOrd="0" destOrd="0" presId="urn:microsoft.com/office/officeart/2018/5/layout/CenteredIconLabelDescriptionList"/>
    <dgm:cxn modelId="{2D6C7EB3-E0F9-43A4-97E8-05F1BC9A3F1F}" type="presParOf" srcId="{AA122F30-9C29-44AB-8EE6-FCC4ADB387A3}" destId="{32596D17-FA00-4B26-B4CF-41789C2C64A4}" srcOrd="1" destOrd="0" presId="urn:microsoft.com/office/officeart/2018/5/layout/CenteredIconLabelDescriptionList"/>
    <dgm:cxn modelId="{681F6FEB-B6D4-485D-B057-4F3174D76DBC}" type="presParOf" srcId="{AA122F30-9C29-44AB-8EE6-FCC4ADB387A3}" destId="{1C3EB537-875D-4437-A184-A5F472E6230B}" srcOrd="2" destOrd="0" presId="urn:microsoft.com/office/officeart/2018/5/layout/CenteredIconLabelDescriptionList"/>
    <dgm:cxn modelId="{8BE1C2C5-E810-41D6-9B1E-EFE8749AC1AA}" type="presParOf" srcId="{AA122F30-9C29-44AB-8EE6-FCC4ADB387A3}" destId="{3AD4D0AA-7128-4E7F-9A4D-DB9B9B3BC8A3}" srcOrd="3" destOrd="0" presId="urn:microsoft.com/office/officeart/2018/5/layout/CenteredIconLabelDescriptionList"/>
    <dgm:cxn modelId="{677BF9EC-804A-4A00-8E16-953A9514B8C8}" type="presParOf" srcId="{AA122F30-9C29-44AB-8EE6-FCC4ADB387A3}" destId="{E3961275-5160-4B80-ABC4-69BE743F69F3}" srcOrd="4" destOrd="0" presId="urn:microsoft.com/office/officeart/2018/5/layout/CenteredIconLabelDescriptionList"/>
    <dgm:cxn modelId="{AB9FB290-07A8-45AB-874B-4D6DF9156CC4}" type="presParOf" srcId="{6F75DCB9-C4E5-42F2-B5B4-8088B18EE9BA}" destId="{87A93D7B-122E-418D-8BED-7F8EE83861CE}" srcOrd="9" destOrd="0" presId="urn:microsoft.com/office/officeart/2018/5/layout/CenteredIconLabelDescriptionList"/>
    <dgm:cxn modelId="{FB05FF74-F6E7-48BE-A418-DBE76E09B08F}" type="presParOf" srcId="{6F75DCB9-C4E5-42F2-B5B4-8088B18EE9BA}" destId="{5B84DC6A-5C55-4869-9CB2-C173A85EB3C6}" srcOrd="10" destOrd="0" presId="urn:microsoft.com/office/officeart/2018/5/layout/CenteredIconLabelDescriptionList"/>
    <dgm:cxn modelId="{B0BECAD3-E455-4D1D-99B2-3419A8B26BE6}" type="presParOf" srcId="{5B84DC6A-5C55-4869-9CB2-C173A85EB3C6}" destId="{7229018D-983B-44EC-8733-DAD3EAA33BE0}" srcOrd="0" destOrd="0" presId="urn:microsoft.com/office/officeart/2018/5/layout/CenteredIconLabelDescriptionList"/>
    <dgm:cxn modelId="{A674625D-F05E-42C2-998B-98819B5BAF24}" type="presParOf" srcId="{5B84DC6A-5C55-4869-9CB2-C173A85EB3C6}" destId="{ED48B175-3882-482C-B6BC-A1F5FC6D639E}" srcOrd="1" destOrd="0" presId="urn:microsoft.com/office/officeart/2018/5/layout/CenteredIconLabelDescriptionList"/>
    <dgm:cxn modelId="{CF2D5B65-0B40-4E8C-BD0B-D8B4863A946A}" type="presParOf" srcId="{5B84DC6A-5C55-4869-9CB2-C173A85EB3C6}" destId="{25973EFC-3D2A-413E-BC02-7D989A3266B5}" srcOrd="2" destOrd="0" presId="urn:microsoft.com/office/officeart/2018/5/layout/CenteredIconLabelDescriptionList"/>
    <dgm:cxn modelId="{9B851922-0329-4723-83D4-3937BAD3AAE7}" type="presParOf" srcId="{5B84DC6A-5C55-4869-9CB2-C173A85EB3C6}" destId="{4EFDAFDC-3D59-4810-ABE2-D5F057ED8696}" srcOrd="3" destOrd="0" presId="urn:microsoft.com/office/officeart/2018/5/layout/CenteredIconLabelDescriptionList"/>
    <dgm:cxn modelId="{B528BF52-89DF-4E4B-BC86-8936828E7233}" type="presParOf" srcId="{5B84DC6A-5C55-4869-9CB2-C173A85EB3C6}" destId="{66305D8F-A479-4532-A021-C9BEDCF02240}"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868B67-EF8E-4515-9688-418DDBB7CB11}"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7957138-2991-4BBB-A91C-02B216AEF5EB}">
      <dgm:prSet custT="1"/>
      <dgm:spPr/>
      <dgm:t>
        <a:bodyPr/>
        <a:lstStyle/>
        <a:p>
          <a:r>
            <a:rPr lang="en-US" sz="1600" b="1" dirty="0"/>
            <a:t>Human welfare r</a:t>
          </a:r>
          <a:r>
            <a:rPr lang="en-US" sz="1600" dirty="0"/>
            <a:t>efers to people’s physical, material, and psychological well-being</a:t>
          </a:r>
        </a:p>
      </dgm:t>
    </dgm:pt>
    <dgm:pt modelId="{A92A8AA3-F92B-488B-9C64-375A79C193B0}" type="parTrans" cxnId="{DF2592F8-D998-4BCF-B112-64FFDDE1FCAC}">
      <dgm:prSet/>
      <dgm:spPr/>
      <dgm:t>
        <a:bodyPr/>
        <a:lstStyle/>
        <a:p>
          <a:endParaRPr lang="en-US" sz="2400"/>
        </a:p>
      </dgm:t>
    </dgm:pt>
    <dgm:pt modelId="{DDE05DEE-6805-4FA8-8E90-9CDBA243E381}" type="sibTrans" cxnId="{DF2592F8-D998-4BCF-B112-64FFDDE1FCAC}">
      <dgm:prSet/>
      <dgm:spPr/>
      <dgm:t>
        <a:bodyPr/>
        <a:lstStyle/>
        <a:p>
          <a:endParaRPr lang="en-US" sz="2400"/>
        </a:p>
      </dgm:t>
    </dgm:pt>
    <dgm:pt modelId="{208C8034-3921-4801-8762-1016A3B755AB}">
      <dgm:prSet custT="1"/>
      <dgm:spPr/>
      <dgm:t>
        <a:bodyPr/>
        <a:lstStyle/>
        <a:p>
          <a:r>
            <a:rPr lang="en-US" sz="1600" b="1" dirty="0"/>
            <a:t>Accessibility </a:t>
          </a:r>
          <a:r>
            <a:rPr lang="en-US" sz="1600" dirty="0"/>
            <a:t>refers to making all people successful users of information technology</a:t>
          </a:r>
        </a:p>
      </dgm:t>
    </dgm:pt>
    <dgm:pt modelId="{CEDD739E-E68C-41B5-9F37-44D8E1A201CE}" type="parTrans" cxnId="{A8686140-FFBB-48FE-B1D8-81E571E50BAF}">
      <dgm:prSet/>
      <dgm:spPr/>
      <dgm:t>
        <a:bodyPr/>
        <a:lstStyle/>
        <a:p>
          <a:endParaRPr lang="en-US" sz="2400"/>
        </a:p>
      </dgm:t>
    </dgm:pt>
    <dgm:pt modelId="{300F0B01-C25F-4F7A-BFB7-733BA0FBE3FA}" type="sibTrans" cxnId="{A8686140-FFBB-48FE-B1D8-81E571E50BAF}">
      <dgm:prSet/>
      <dgm:spPr/>
      <dgm:t>
        <a:bodyPr/>
        <a:lstStyle/>
        <a:p>
          <a:endParaRPr lang="en-US" sz="2400"/>
        </a:p>
      </dgm:t>
    </dgm:pt>
    <dgm:pt modelId="{75DE0135-7758-4211-869A-BC55E21FD109}">
      <dgm:prSet custT="1"/>
      <dgm:spPr/>
      <dgm:t>
        <a:bodyPr/>
        <a:lstStyle/>
        <a:p>
          <a:r>
            <a:rPr lang="en-US" sz="1600" b="1" dirty="0"/>
            <a:t>Respect</a:t>
          </a:r>
          <a:r>
            <a:rPr lang="en-US" sz="1600" dirty="0"/>
            <a:t> refers to treating people with politeness and consideration</a:t>
          </a:r>
        </a:p>
      </dgm:t>
    </dgm:pt>
    <dgm:pt modelId="{B9ABE41B-C603-441C-A1B8-8016A5190AF9}" type="parTrans" cxnId="{9CDCCA39-64D1-49FD-B924-FF174949460A}">
      <dgm:prSet/>
      <dgm:spPr/>
      <dgm:t>
        <a:bodyPr/>
        <a:lstStyle/>
        <a:p>
          <a:endParaRPr lang="en-US" sz="2400"/>
        </a:p>
      </dgm:t>
    </dgm:pt>
    <dgm:pt modelId="{8BA5D96C-C32C-497A-A9B6-7C9C934A8B6A}" type="sibTrans" cxnId="{9CDCCA39-64D1-49FD-B924-FF174949460A}">
      <dgm:prSet/>
      <dgm:spPr/>
      <dgm:t>
        <a:bodyPr/>
        <a:lstStyle/>
        <a:p>
          <a:endParaRPr lang="en-US" sz="2400"/>
        </a:p>
      </dgm:t>
    </dgm:pt>
    <dgm:pt modelId="{1E26D39F-F988-4732-95AB-46030CEE0A38}">
      <dgm:prSet custT="1"/>
      <dgm:spPr/>
      <dgm:t>
        <a:bodyPr/>
        <a:lstStyle/>
        <a:p>
          <a:r>
            <a:rPr lang="en-US" sz="1600" b="1"/>
            <a:t>Calmness</a:t>
          </a:r>
          <a:r>
            <a:rPr lang="en-US" sz="1600"/>
            <a:t> refers to a peaceful and composed psychological state</a:t>
          </a:r>
        </a:p>
      </dgm:t>
    </dgm:pt>
    <dgm:pt modelId="{06A9BC8C-A8FB-4372-9243-2843FD95FACB}" type="parTrans" cxnId="{16971A3F-399C-46FB-AB1A-7ECB8017147A}">
      <dgm:prSet/>
      <dgm:spPr/>
      <dgm:t>
        <a:bodyPr/>
        <a:lstStyle/>
        <a:p>
          <a:endParaRPr lang="en-US" sz="2400"/>
        </a:p>
      </dgm:t>
    </dgm:pt>
    <dgm:pt modelId="{F9CEFC3A-99DB-41FD-9F8E-834613CF2548}" type="sibTrans" cxnId="{16971A3F-399C-46FB-AB1A-7ECB8017147A}">
      <dgm:prSet/>
      <dgm:spPr/>
      <dgm:t>
        <a:bodyPr/>
        <a:lstStyle/>
        <a:p>
          <a:endParaRPr lang="en-US" sz="2400"/>
        </a:p>
      </dgm:t>
    </dgm:pt>
    <dgm:pt modelId="{43F85826-67BE-403C-BF8E-7E09A94861A8}">
      <dgm:prSet custT="1"/>
      <dgm:spPr/>
      <dgm:t>
        <a:bodyPr/>
        <a:lstStyle/>
        <a:p>
          <a:r>
            <a:rPr lang="en-US" sz="1600" b="1" dirty="0"/>
            <a:t>Freedom from bias</a:t>
          </a:r>
          <a:r>
            <a:rPr lang="en-US" sz="1600" dirty="0"/>
            <a:t> refers to systematic unfairness perpetrated on individuals or groups, including pre-existing social bias, technical bias, and emergent social bias</a:t>
          </a:r>
        </a:p>
      </dgm:t>
    </dgm:pt>
    <dgm:pt modelId="{37BAD263-1766-44DD-87C3-40CEBBACC761}" type="parTrans" cxnId="{AC41FA22-CBAB-405F-846E-3233DDB8CB00}">
      <dgm:prSet/>
      <dgm:spPr/>
      <dgm:t>
        <a:bodyPr/>
        <a:lstStyle/>
        <a:p>
          <a:endParaRPr lang="en-US" sz="2400"/>
        </a:p>
      </dgm:t>
    </dgm:pt>
    <dgm:pt modelId="{2A160B3A-241B-42EB-8BBD-6C272F889CE9}" type="sibTrans" cxnId="{AC41FA22-CBAB-405F-846E-3233DDB8CB00}">
      <dgm:prSet/>
      <dgm:spPr/>
      <dgm:t>
        <a:bodyPr/>
        <a:lstStyle/>
        <a:p>
          <a:endParaRPr lang="en-US" sz="2400"/>
        </a:p>
      </dgm:t>
    </dgm:pt>
    <dgm:pt modelId="{1B36CFA5-75E5-4B1A-86D9-14B91AD3195D}" type="pres">
      <dgm:prSet presAssocID="{10868B67-EF8E-4515-9688-418DDBB7CB11}" presName="root" presStyleCnt="0">
        <dgm:presLayoutVars>
          <dgm:dir/>
          <dgm:resizeHandles val="exact"/>
        </dgm:presLayoutVars>
      </dgm:prSet>
      <dgm:spPr/>
    </dgm:pt>
    <dgm:pt modelId="{F1203CA6-316E-4816-99C1-E530DB71C7D2}" type="pres">
      <dgm:prSet presAssocID="{10868B67-EF8E-4515-9688-418DDBB7CB11}" presName="container" presStyleCnt="0">
        <dgm:presLayoutVars>
          <dgm:dir/>
          <dgm:resizeHandles val="exact"/>
        </dgm:presLayoutVars>
      </dgm:prSet>
      <dgm:spPr/>
    </dgm:pt>
    <dgm:pt modelId="{269605EE-87CF-4DB8-B1E2-6A4BF576A59F}" type="pres">
      <dgm:prSet presAssocID="{C7957138-2991-4BBB-A91C-02B216AEF5EB}" presName="compNode" presStyleCnt="0"/>
      <dgm:spPr/>
    </dgm:pt>
    <dgm:pt modelId="{5709F65F-58AF-4D8B-BBB0-913B80271908}" type="pres">
      <dgm:prSet presAssocID="{C7957138-2991-4BBB-A91C-02B216AEF5EB}" presName="iconBgRect" presStyleLbl="bgShp" presStyleIdx="0" presStyleCnt="5"/>
      <dgm:spPr/>
    </dgm:pt>
    <dgm:pt modelId="{4582A412-AA6E-4371-8EEA-44B822C714A6}" type="pres">
      <dgm:prSet presAssocID="{C7957138-2991-4BBB-A91C-02B216AEF5E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4314DF45-5746-434A-8DC5-3A0E006CD027}" type="pres">
      <dgm:prSet presAssocID="{C7957138-2991-4BBB-A91C-02B216AEF5EB}" presName="spaceRect" presStyleCnt="0"/>
      <dgm:spPr/>
    </dgm:pt>
    <dgm:pt modelId="{DC9FAFA0-D0CE-4335-A0DA-DC595188CAA9}" type="pres">
      <dgm:prSet presAssocID="{C7957138-2991-4BBB-A91C-02B216AEF5EB}" presName="textRect" presStyleLbl="revTx" presStyleIdx="0" presStyleCnt="5">
        <dgm:presLayoutVars>
          <dgm:chMax val="1"/>
          <dgm:chPref val="1"/>
        </dgm:presLayoutVars>
      </dgm:prSet>
      <dgm:spPr/>
    </dgm:pt>
    <dgm:pt modelId="{C8A1710F-A488-40D1-A3FA-2447F3C6A91D}" type="pres">
      <dgm:prSet presAssocID="{DDE05DEE-6805-4FA8-8E90-9CDBA243E381}" presName="sibTrans" presStyleLbl="sibTrans2D1" presStyleIdx="0" presStyleCnt="0"/>
      <dgm:spPr/>
    </dgm:pt>
    <dgm:pt modelId="{EF4B29D2-3D7A-4ACC-96D9-C35E235AAD99}" type="pres">
      <dgm:prSet presAssocID="{208C8034-3921-4801-8762-1016A3B755AB}" presName="compNode" presStyleCnt="0"/>
      <dgm:spPr/>
    </dgm:pt>
    <dgm:pt modelId="{42E34725-773B-4543-A903-07A384C57D29}" type="pres">
      <dgm:prSet presAssocID="{208C8034-3921-4801-8762-1016A3B755AB}" presName="iconBgRect" presStyleLbl="bgShp" presStyleIdx="1" presStyleCnt="5"/>
      <dgm:spPr/>
    </dgm:pt>
    <dgm:pt modelId="{17D5C69F-31C2-44B9-92BB-932F3B108E9B}" type="pres">
      <dgm:prSet presAssocID="{208C8034-3921-4801-8762-1016A3B755A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Universal access"/>
        </a:ext>
      </dgm:extLst>
    </dgm:pt>
    <dgm:pt modelId="{2E05548C-058D-47B8-9911-3EB0A3496E3C}" type="pres">
      <dgm:prSet presAssocID="{208C8034-3921-4801-8762-1016A3B755AB}" presName="spaceRect" presStyleCnt="0"/>
      <dgm:spPr/>
    </dgm:pt>
    <dgm:pt modelId="{BBABFC96-A530-465F-B0B0-60C29DA39E00}" type="pres">
      <dgm:prSet presAssocID="{208C8034-3921-4801-8762-1016A3B755AB}" presName="textRect" presStyleLbl="revTx" presStyleIdx="1" presStyleCnt="5">
        <dgm:presLayoutVars>
          <dgm:chMax val="1"/>
          <dgm:chPref val="1"/>
        </dgm:presLayoutVars>
      </dgm:prSet>
      <dgm:spPr/>
    </dgm:pt>
    <dgm:pt modelId="{4931F0F3-637B-48DA-994D-C34DEC296BA8}" type="pres">
      <dgm:prSet presAssocID="{300F0B01-C25F-4F7A-BFB7-733BA0FBE3FA}" presName="sibTrans" presStyleLbl="sibTrans2D1" presStyleIdx="0" presStyleCnt="0"/>
      <dgm:spPr/>
    </dgm:pt>
    <dgm:pt modelId="{801E0D47-5F3D-4728-AADE-9D3D0DD8A38E}" type="pres">
      <dgm:prSet presAssocID="{75DE0135-7758-4211-869A-BC55E21FD109}" presName="compNode" presStyleCnt="0"/>
      <dgm:spPr/>
    </dgm:pt>
    <dgm:pt modelId="{839D8754-07FE-4890-B551-84273B36B2A6}" type="pres">
      <dgm:prSet presAssocID="{75DE0135-7758-4211-869A-BC55E21FD109}" presName="iconBgRect" presStyleLbl="bgShp" presStyleIdx="2" presStyleCnt="5"/>
      <dgm:spPr/>
    </dgm:pt>
    <dgm:pt modelId="{7AC0F32C-3E15-488C-A552-DC6B2E98E0A3}" type="pres">
      <dgm:prSet presAssocID="{75DE0135-7758-4211-869A-BC55E21FD10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Group"/>
        </a:ext>
      </dgm:extLst>
    </dgm:pt>
    <dgm:pt modelId="{DBF0358A-3A96-4718-991A-9A8C05DCC3A1}" type="pres">
      <dgm:prSet presAssocID="{75DE0135-7758-4211-869A-BC55E21FD109}" presName="spaceRect" presStyleCnt="0"/>
      <dgm:spPr/>
    </dgm:pt>
    <dgm:pt modelId="{54BD37B7-B095-4565-BD76-317692E88CDF}" type="pres">
      <dgm:prSet presAssocID="{75DE0135-7758-4211-869A-BC55E21FD109}" presName="textRect" presStyleLbl="revTx" presStyleIdx="2" presStyleCnt="5">
        <dgm:presLayoutVars>
          <dgm:chMax val="1"/>
          <dgm:chPref val="1"/>
        </dgm:presLayoutVars>
      </dgm:prSet>
      <dgm:spPr/>
    </dgm:pt>
    <dgm:pt modelId="{18AC304D-8630-4714-82EB-DE83C6511DD9}" type="pres">
      <dgm:prSet presAssocID="{8BA5D96C-C32C-497A-A9B6-7C9C934A8B6A}" presName="sibTrans" presStyleLbl="sibTrans2D1" presStyleIdx="0" presStyleCnt="0"/>
      <dgm:spPr/>
    </dgm:pt>
    <dgm:pt modelId="{AB2D5BD0-05BD-40F9-B03A-88FF364F4CBE}" type="pres">
      <dgm:prSet presAssocID="{1E26D39F-F988-4732-95AB-46030CEE0A38}" presName="compNode" presStyleCnt="0"/>
      <dgm:spPr/>
    </dgm:pt>
    <dgm:pt modelId="{0CD5CA4E-2570-4DB1-B526-54F1673E22F3}" type="pres">
      <dgm:prSet presAssocID="{1E26D39F-F988-4732-95AB-46030CEE0A38}" presName="iconBgRect" presStyleLbl="bgShp" presStyleIdx="3" presStyleCnt="5"/>
      <dgm:spPr/>
    </dgm:pt>
    <dgm:pt modelId="{4632FC7F-8A2B-42A5-AD6B-0D69EBBF12CE}" type="pres">
      <dgm:prSet presAssocID="{1E26D39F-F988-4732-95AB-46030CEE0A3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ain in head"/>
        </a:ext>
      </dgm:extLst>
    </dgm:pt>
    <dgm:pt modelId="{BBC897F2-8380-4221-995A-6ABA078E5BF9}" type="pres">
      <dgm:prSet presAssocID="{1E26D39F-F988-4732-95AB-46030CEE0A38}" presName="spaceRect" presStyleCnt="0"/>
      <dgm:spPr/>
    </dgm:pt>
    <dgm:pt modelId="{271D184A-B205-4238-A694-E8B8D816E102}" type="pres">
      <dgm:prSet presAssocID="{1E26D39F-F988-4732-95AB-46030CEE0A38}" presName="textRect" presStyleLbl="revTx" presStyleIdx="3" presStyleCnt="5">
        <dgm:presLayoutVars>
          <dgm:chMax val="1"/>
          <dgm:chPref val="1"/>
        </dgm:presLayoutVars>
      </dgm:prSet>
      <dgm:spPr/>
    </dgm:pt>
    <dgm:pt modelId="{99CA1EDC-EF6C-438B-A691-91E97F56421E}" type="pres">
      <dgm:prSet presAssocID="{F9CEFC3A-99DB-41FD-9F8E-834613CF2548}" presName="sibTrans" presStyleLbl="sibTrans2D1" presStyleIdx="0" presStyleCnt="0"/>
      <dgm:spPr/>
    </dgm:pt>
    <dgm:pt modelId="{310CB063-E193-4375-8E15-454793594410}" type="pres">
      <dgm:prSet presAssocID="{43F85826-67BE-403C-BF8E-7E09A94861A8}" presName="compNode" presStyleCnt="0"/>
      <dgm:spPr/>
    </dgm:pt>
    <dgm:pt modelId="{36A2027B-5F9E-4987-A111-A632F8B433B8}" type="pres">
      <dgm:prSet presAssocID="{43F85826-67BE-403C-BF8E-7E09A94861A8}" presName="iconBgRect" presStyleLbl="bgShp" presStyleIdx="4" presStyleCnt="5"/>
      <dgm:spPr/>
    </dgm:pt>
    <dgm:pt modelId="{8E3252DB-307D-4B12-B4FF-36639182824D}" type="pres">
      <dgm:prSet presAssocID="{43F85826-67BE-403C-BF8E-7E09A94861A8}"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Scales of justice"/>
        </a:ext>
      </dgm:extLst>
    </dgm:pt>
    <dgm:pt modelId="{F2230258-D781-460A-B1F9-62ACCD7AB8A6}" type="pres">
      <dgm:prSet presAssocID="{43F85826-67BE-403C-BF8E-7E09A94861A8}" presName="spaceRect" presStyleCnt="0"/>
      <dgm:spPr/>
    </dgm:pt>
    <dgm:pt modelId="{352697AF-7B8D-4944-B722-683629FDADAA}" type="pres">
      <dgm:prSet presAssocID="{43F85826-67BE-403C-BF8E-7E09A94861A8}" presName="textRect" presStyleLbl="revTx" presStyleIdx="4" presStyleCnt="5">
        <dgm:presLayoutVars>
          <dgm:chMax val="1"/>
          <dgm:chPref val="1"/>
        </dgm:presLayoutVars>
      </dgm:prSet>
      <dgm:spPr/>
    </dgm:pt>
  </dgm:ptLst>
  <dgm:cxnLst>
    <dgm:cxn modelId="{F1B91B09-1E2B-4B5B-A194-DAF666964084}" type="presOf" srcId="{43F85826-67BE-403C-BF8E-7E09A94861A8}" destId="{352697AF-7B8D-4944-B722-683629FDADAA}" srcOrd="0" destOrd="0" presId="urn:microsoft.com/office/officeart/2018/2/layout/IconCircleList"/>
    <dgm:cxn modelId="{14C02D09-278D-4DE6-A98F-71A72AA3927C}" type="presOf" srcId="{C7957138-2991-4BBB-A91C-02B216AEF5EB}" destId="{DC9FAFA0-D0CE-4335-A0DA-DC595188CAA9}" srcOrd="0" destOrd="0" presId="urn:microsoft.com/office/officeart/2018/2/layout/IconCircleList"/>
    <dgm:cxn modelId="{0C3BBD18-5974-4678-B2DB-57917ABD1944}" type="presOf" srcId="{1E26D39F-F988-4732-95AB-46030CEE0A38}" destId="{271D184A-B205-4238-A694-E8B8D816E102}" srcOrd="0" destOrd="0" presId="urn:microsoft.com/office/officeart/2018/2/layout/IconCircleList"/>
    <dgm:cxn modelId="{AC41FA22-CBAB-405F-846E-3233DDB8CB00}" srcId="{10868B67-EF8E-4515-9688-418DDBB7CB11}" destId="{43F85826-67BE-403C-BF8E-7E09A94861A8}" srcOrd="4" destOrd="0" parTransId="{37BAD263-1766-44DD-87C3-40CEBBACC761}" sibTransId="{2A160B3A-241B-42EB-8BBD-6C272F889CE9}"/>
    <dgm:cxn modelId="{BEF8DA30-0345-4265-A859-014F8B560BDD}" type="presOf" srcId="{300F0B01-C25F-4F7A-BFB7-733BA0FBE3FA}" destId="{4931F0F3-637B-48DA-994D-C34DEC296BA8}" srcOrd="0" destOrd="0" presId="urn:microsoft.com/office/officeart/2018/2/layout/IconCircleList"/>
    <dgm:cxn modelId="{9CDCCA39-64D1-49FD-B924-FF174949460A}" srcId="{10868B67-EF8E-4515-9688-418DDBB7CB11}" destId="{75DE0135-7758-4211-869A-BC55E21FD109}" srcOrd="2" destOrd="0" parTransId="{B9ABE41B-C603-441C-A1B8-8016A5190AF9}" sibTransId="{8BA5D96C-C32C-497A-A9B6-7C9C934A8B6A}"/>
    <dgm:cxn modelId="{16971A3F-399C-46FB-AB1A-7ECB8017147A}" srcId="{10868B67-EF8E-4515-9688-418DDBB7CB11}" destId="{1E26D39F-F988-4732-95AB-46030CEE0A38}" srcOrd="3" destOrd="0" parTransId="{06A9BC8C-A8FB-4372-9243-2843FD95FACB}" sibTransId="{F9CEFC3A-99DB-41FD-9F8E-834613CF2548}"/>
    <dgm:cxn modelId="{A8686140-FFBB-48FE-B1D8-81E571E50BAF}" srcId="{10868B67-EF8E-4515-9688-418DDBB7CB11}" destId="{208C8034-3921-4801-8762-1016A3B755AB}" srcOrd="1" destOrd="0" parTransId="{CEDD739E-E68C-41B5-9F37-44D8E1A201CE}" sibTransId="{300F0B01-C25F-4F7A-BFB7-733BA0FBE3FA}"/>
    <dgm:cxn modelId="{C2D8465C-CBB6-473E-921D-98F75C3EE802}" type="presOf" srcId="{8BA5D96C-C32C-497A-A9B6-7C9C934A8B6A}" destId="{18AC304D-8630-4714-82EB-DE83C6511DD9}" srcOrd="0" destOrd="0" presId="urn:microsoft.com/office/officeart/2018/2/layout/IconCircleList"/>
    <dgm:cxn modelId="{D38A7B44-209C-46A5-A74D-24392CCEE504}" type="presOf" srcId="{75DE0135-7758-4211-869A-BC55E21FD109}" destId="{54BD37B7-B095-4565-BD76-317692E88CDF}" srcOrd="0" destOrd="0" presId="urn:microsoft.com/office/officeart/2018/2/layout/IconCircleList"/>
    <dgm:cxn modelId="{F72E024C-C0EF-40D8-AB6D-8A6666F502D9}" type="presOf" srcId="{DDE05DEE-6805-4FA8-8E90-9CDBA243E381}" destId="{C8A1710F-A488-40D1-A3FA-2447F3C6A91D}" srcOrd="0" destOrd="0" presId="urn:microsoft.com/office/officeart/2018/2/layout/IconCircleList"/>
    <dgm:cxn modelId="{5FBFDB81-06B2-4A63-AEBA-BC8FF10F8B0F}" type="presOf" srcId="{10868B67-EF8E-4515-9688-418DDBB7CB11}" destId="{1B36CFA5-75E5-4B1A-86D9-14B91AD3195D}" srcOrd="0" destOrd="0" presId="urn:microsoft.com/office/officeart/2018/2/layout/IconCircleList"/>
    <dgm:cxn modelId="{395DF6B0-ACD6-413B-AA98-C9515C71DAC6}" type="presOf" srcId="{F9CEFC3A-99DB-41FD-9F8E-834613CF2548}" destId="{99CA1EDC-EF6C-438B-A691-91E97F56421E}" srcOrd="0" destOrd="0" presId="urn:microsoft.com/office/officeart/2018/2/layout/IconCircleList"/>
    <dgm:cxn modelId="{68D6A2E0-287D-4B26-9D1E-0B63ABBFD055}" type="presOf" srcId="{208C8034-3921-4801-8762-1016A3B755AB}" destId="{BBABFC96-A530-465F-B0B0-60C29DA39E00}" srcOrd="0" destOrd="0" presId="urn:microsoft.com/office/officeart/2018/2/layout/IconCircleList"/>
    <dgm:cxn modelId="{DF2592F8-D998-4BCF-B112-64FFDDE1FCAC}" srcId="{10868B67-EF8E-4515-9688-418DDBB7CB11}" destId="{C7957138-2991-4BBB-A91C-02B216AEF5EB}" srcOrd="0" destOrd="0" parTransId="{A92A8AA3-F92B-488B-9C64-375A79C193B0}" sibTransId="{DDE05DEE-6805-4FA8-8E90-9CDBA243E381}"/>
    <dgm:cxn modelId="{09126C96-8181-4D96-9FC9-6ECF1E4961E3}" type="presParOf" srcId="{1B36CFA5-75E5-4B1A-86D9-14B91AD3195D}" destId="{F1203CA6-316E-4816-99C1-E530DB71C7D2}" srcOrd="0" destOrd="0" presId="urn:microsoft.com/office/officeart/2018/2/layout/IconCircleList"/>
    <dgm:cxn modelId="{C06AF751-E666-4926-9114-0875B8895FE6}" type="presParOf" srcId="{F1203CA6-316E-4816-99C1-E530DB71C7D2}" destId="{269605EE-87CF-4DB8-B1E2-6A4BF576A59F}" srcOrd="0" destOrd="0" presId="urn:microsoft.com/office/officeart/2018/2/layout/IconCircleList"/>
    <dgm:cxn modelId="{BC9E6EF3-D03A-499E-A534-1D5708FA8538}" type="presParOf" srcId="{269605EE-87CF-4DB8-B1E2-6A4BF576A59F}" destId="{5709F65F-58AF-4D8B-BBB0-913B80271908}" srcOrd="0" destOrd="0" presId="urn:microsoft.com/office/officeart/2018/2/layout/IconCircleList"/>
    <dgm:cxn modelId="{0D9E67F1-8F08-42B0-9901-B1839DF1D6A0}" type="presParOf" srcId="{269605EE-87CF-4DB8-B1E2-6A4BF576A59F}" destId="{4582A412-AA6E-4371-8EEA-44B822C714A6}" srcOrd="1" destOrd="0" presId="urn:microsoft.com/office/officeart/2018/2/layout/IconCircleList"/>
    <dgm:cxn modelId="{4C909825-40A7-4E4D-9A3E-9EA724C4602A}" type="presParOf" srcId="{269605EE-87CF-4DB8-B1E2-6A4BF576A59F}" destId="{4314DF45-5746-434A-8DC5-3A0E006CD027}" srcOrd="2" destOrd="0" presId="urn:microsoft.com/office/officeart/2018/2/layout/IconCircleList"/>
    <dgm:cxn modelId="{AEAEFD12-01C5-4B76-8BDC-8AC506A84DD7}" type="presParOf" srcId="{269605EE-87CF-4DB8-B1E2-6A4BF576A59F}" destId="{DC9FAFA0-D0CE-4335-A0DA-DC595188CAA9}" srcOrd="3" destOrd="0" presId="urn:microsoft.com/office/officeart/2018/2/layout/IconCircleList"/>
    <dgm:cxn modelId="{BDD45ED8-904D-4596-AA68-60AE423EC6AC}" type="presParOf" srcId="{F1203CA6-316E-4816-99C1-E530DB71C7D2}" destId="{C8A1710F-A488-40D1-A3FA-2447F3C6A91D}" srcOrd="1" destOrd="0" presId="urn:microsoft.com/office/officeart/2018/2/layout/IconCircleList"/>
    <dgm:cxn modelId="{E13CEA85-D6A9-46DC-9DD2-B58CD53FE14F}" type="presParOf" srcId="{F1203CA6-316E-4816-99C1-E530DB71C7D2}" destId="{EF4B29D2-3D7A-4ACC-96D9-C35E235AAD99}" srcOrd="2" destOrd="0" presId="urn:microsoft.com/office/officeart/2018/2/layout/IconCircleList"/>
    <dgm:cxn modelId="{C1977F5C-64A4-4E78-BE91-76275C8D42CC}" type="presParOf" srcId="{EF4B29D2-3D7A-4ACC-96D9-C35E235AAD99}" destId="{42E34725-773B-4543-A903-07A384C57D29}" srcOrd="0" destOrd="0" presId="urn:microsoft.com/office/officeart/2018/2/layout/IconCircleList"/>
    <dgm:cxn modelId="{D724A47A-37D5-459B-9D36-70605C72FDA2}" type="presParOf" srcId="{EF4B29D2-3D7A-4ACC-96D9-C35E235AAD99}" destId="{17D5C69F-31C2-44B9-92BB-932F3B108E9B}" srcOrd="1" destOrd="0" presId="urn:microsoft.com/office/officeart/2018/2/layout/IconCircleList"/>
    <dgm:cxn modelId="{F5FB3A84-3F30-4B1C-9BC0-8F655E8CC319}" type="presParOf" srcId="{EF4B29D2-3D7A-4ACC-96D9-C35E235AAD99}" destId="{2E05548C-058D-47B8-9911-3EB0A3496E3C}" srcOrd="2" destOrd="0" presId="urn:microsoft.com/office/officeart/2018/2/layout/IconCircleList"/>
    <dgm:cxn modelId="{57FCA61B-BFC3-42F5-8AE0-4C4FDFD3C4FD}" type="presParOf" srcId="{EF4B29D2-3D7A-4ACC-96D9-C35E235AAD99}" destId="{BBABFC96-A530-465F-B0B0-60C29DA39E00}" srcOrd="3" destOrd="0" presId="urn:microsoft.com/office/officeart/2018/2/layout/IconCircleList"/>
    <dgm:cxn modelId="{ED5F3761-C643-46EA-9DAB-C2C4BA44C5B8}" type="presParOf" srcId="{F1203CA6-316E-4816-99C1-E530DB71C7D2}" destId="{4931F0F3-637B-48DA-994D-C34DEC296BA8}" srcOrd="3" destOrd="0" presId="urn:microsoft.com/office/officeart/2018/2/layout/IconCircleList"/>
    <dgm:cxn modelId="{0D7BF4AB-8C19-4CE6-99CF-528E97D0739C}" type="presParOf" srcId="{F1203CA6-316E-4816-99C1-E530DB71C7D2}" destId="{801E0D47-5F3D-4728-AADE-9D3D0DD8A38E}" srcOrd="4" destOrd="0" presId="urn:microsoft.com/office/officeart/2018/2/layout/IconCircleList"/>
    <dgm:cxn modelId="{F2DC2360-D8E9-4AEA-B663-198C3AEF0082}" type="presParOf" srcId="{801E0D47-5F3D-4728-AADE-9D3D0DD8A38E}" destId="{839D8754-07FE-4890-B551-84273B36B2A6}" srcOrd="0" destOrd="0" presId="urn:microsoft.com/office/officeart/2018/2/layout/IconCircleList"/>
    <dgm:cxn modelId="{F78F7000-F146-4BD8-82B0-2E6FEB3FC022}" type="presParOf" srcId="{801E0D47-5F3D-4728-AADE-9D3D0DD8A38E}" destId="{7AC0F32C-3E15-488C-A552-DC6B2E98E0A3}" srcOrd="1" destOrd="0" presId="urn:microsoft.com/office/officeart/2018/2/layout/IconCircleList"/>
    <dgm:cxn modelId="{9FBDBA99-5048-4222-8FAB-A5298F349D19}" type="presParOf" srcId="{801E0D47-5F3D-4728-AADE-9D3D0DD8A38E}" destId="{DBF0358A-3A96-4718-991A-9A8C05DCC3A1}" srcOrd="2" destOrd="0" presId="urn:microsoft.com/office/officeart/2018/2/layout/IconCircleList"/>
    <dgm:cxn modelId="{81F3021D-F864-4941-9BD5-E73E2A09433E}" type="presParOf" srcId="{801E0D47-5F3D-4728-AADE-9D3D0DD8A38E}" destId="{54BD37B7-B095-4565-BD76-317692E88CDF}" srcOrd="3" destOrd="0" presId="urn:microsoft.com/office/officeart/2018/2/layout/IconCircleList"/>
    <dgm:cxn modelId="{575484D8-15D6-46FA-AE94-8EBE0D34820E}" type="presParOf" srcId="{F1203CA6-316E-4816-99C1-E530DB71C7D2}" destId="{18AC304D-8630-4714-82EB-DE83C6511DD9}" srcOrd="5" destOrd="0" presId="urn:microsoft.com/office/officeart/2018/2/layout/IconCircleList"/>
    <dgm:cxn modelId="{D924DA6E-FB35-4F74-B6BB-9545257716E9}" type="presParOf" srcId="{F1203CA6-316E-4816-99C1-E530DB71C7D2}" destId="{AB2D5BD0-05BD-40F9-B03A-88FF364F4CBE}" srcOrd="6" destOrd="0" presId="urn:microsoft.com/office/officeart/2018/2/layout/IconCircleList"/>
    <dgm:cxn modelId="{5FF10D6A-20E3-4B1E-BFEE-065723FEFA31}" type="presParOf" srcId="{AB2D5BD0-05BD-40F9-B03A-88FF364F4CBE}" destId="{0CD5CA4E-2570-4DB1-B526-54F1673E22F3}" srcOrd="0" destOrd="0" presId="urn:microsoft.com/office/officeart/2018/2/layout/IconCircleList"/>
    <dgm:cxn modelId="{EA011032-3977-45D5-84C7-4B3D357A9749}" type="presParOf" srcId="{AB2D5BD0-05BD-40F9-B03A-88FF364F4CBE}" destId="{4632FC7F-8A2B-42A5-AD6B-0D69EBBF12CE}" srcOrd="1" destOrd="0" presId="urn:microsoft.com/office/officeart/2018/2/layout/IconCircleList"/>
    <dgm:cxn modelId="{E03A53A6-1D2B-4F95-9AFE-3FA959FC7F33}" type="presParOf" srcId="{AB2D5BD0-05BD-40F9-B03A-88FF364F4CBE}" destId="{BBC897F2-8380-4221-995A-6ABA078E5BF9}" srcOrd="2" destOrd="0" presId="urn:microsoft.com/office/officeart/2018/2/layout/IconCircleList"/>
    <dgm:cxn modelId="{17D15095-F95D-47E4-B82D-1E1DE74217FD}" type="presParOf" srcId="{AB2D5BD0-05BD-40F9-B03A-88FF364F4CBE}" destId="{271D184A-B205-4238-A694-E8B8D816E102}" srcOrd="3" destOrd="0" presId="urn:microsoft.com/office/officeart/2018/2/layout/IconCircleList"/>
    <dgm:cxn modelId="{6BEC8341-F183-4A91-BB43-BE26BFF32AC2}" type="presParOf" srcId="{F1203CA6-316E-4816-99C1-E530DB71C7D2}" destId="{99CA1EDC-EF6C-438B-A691-91E97F56421E}" srcOrd="7" destOrd="0" presId="urn:microsoft.com/office/officeart/2018/2/layout/IconCircleList"/>
    <dgm:cxn modelId="{4400E61B-A492-464F-88D9-E7B78A412EB5}" type="presParOf" srcId="{F1203CA6-316E-4816-99C1-E530DB71C7D2}" destId="{310CB063-E193-4375-8E15-454793594410}" srcOrd="8" destOrd="0" presId="urn:microsoft.com/office/officeart/2018/2/layout/IconCircleList"/>
    <dgm:cxn modelId="{8EAAA1A2-1F78-4BD0-B51B-1D918D121B1A}" type="presParOf" srcId="{310CB063-E193-4375-8E15-454793594410}" destId="{36A2027B-5F9E-4987-A111-A632F8B433B8}" srcOrd="0" destOrd="0" presId="urn:microsoft.com/office/officeart/2018/2/layout/IconCircleList"/>
    <dgm:cxn modelId="{C147070B-30C9-4B48-A14C-A55953C6C9B3}" type="presParOf" srcId="{310CB063-E193-4375-8E15-454793594410}" destId="{8E3252DB-307D-4B12-B4FF-36639182824D}" srcOrd="1" destOrd="0" presId="urn:microsoft.com/office/officeart/2018/2/layout/IconCircleList"/>
    <dgm:cxn modelId="{3343FCDF-9CFB-4DC1-9272-B46D223C2398}" type="presParOf" srcId="{310CB063-E193-4375-8E15-454793594410}" destId="{F2230258-D781-460A-B1F9-62ACCD7AB8A6}" srcOrd="2" destOrd="0" presId="urn:microsoft.com/office/officeart/2018/2/layout/IconCircleList"/>
    <dgm:cxn modelId="{A2BCB87D-BFAF-47C0-A97D-7F168B09AF4E}" type="presParOf" srcId="{310CB063-E193-4375-8E15-454793594410}" destId="{352697AF-7B8D-4944-B722-683629FDADAA}"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0C6B1A-99CF-4423-86C7-27871BF816C9}"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CA01216-BA19-493B-8C71-9850350F1B95}">
      <dgm:prSet/>
      <dgm:spPr/>
      <dgm:t>
        <a:bodyPr/>
        <a:lstStyle/>
        <a:p>
          <a:r>
            <a:rPr lang="en-US" b="1"/>
            <a:t>Ownership and property</a:t>
          </a:r>
          <a:r>
            <a:rPr lang="en-US"/>
            <a:t> refers to a right to possess an object (or information), use it, manage it, derive income from it, and bequeath it</a:t>
          </a:r>
        </a:p>
      </dgm:t>
    </dgm:pt>
    <dgm:pt modelId="{68EBC77E-BB36-4679-8AD4-ABBE5BD729B4}" type="parTrans" cxnId="{3A9D1958-CF01-48BA-AEC8-636D0F2FCE88}">
      <dgm:prSet/>
      <dgm:spPr/>
      <dgm:t>
        <a:bodyPr/>
        <a:lstStyle/>
        <a:p>
          <a:endParaRPr lang="en-US"/>
        </a:p>
      </dgm:t>
    </dgm:pt>
    <dgm:pt modelId="{1736FC41-6547-4A48-B0E7-752B38696BFD}" type="sibTrans" cxnId="{3A9D1958-CF01-48BA-AEC8-636D0F2FCE88}">
      <dgm:prSet/>
      <dgm:spPr/>
      <dgm:t>
        <a:bodyPr/>
        <a:lstStyle/>
        <a:p>
          <a:endParaRPr lang="en-US"/>
        </a:p>
      </dgm:t>
    </dgm:pt>
    <dgm:pt modelId="{4C3A50D1-739F-4FF8-86CF-EF59C3DFB5F2}">
      <dgm:prSet/>
      <dgm:spPr/>
      <dgm:t>
        <a:bodyPr/>
        <a:lstStyle/>
        <a:p>
          <a:r>
            <a:rPr lang="en-US" b="1"/>
            <a:t>Privacy</a:t>
          </a:r>
          <a:r>
            <a:rPr lang="en-US"/>
            <a:t> refers to a claim, an entitlement, or a right of an individual to determine what information about himself or herself can be communicated to others</a:t>
          </a:r>
        </a:p>
      </dgm:t>
    </dgm:pt>
    <dgm:pt modelId="{329CD3F6-A63B-48CF-B675-40A22A053DE4}" type="parTrans" cxnId="{12AA0017-F8BD-4D9E-81E2-E96486F86771}">
      <dgm:prSet/>
      <dgm:spPr/>
      <dgm:t>
        <a:bodyPr/>
        <a:lstStyle/>
        <a:p>
          <a:endParaRPr lang="en-US"/>
        </a:p>
      </dgm:t>
    </dgm:pt>
    <dgm:pt modelId="{E1A0C14F-54F2-41CC-B98B-6C911BFCAC66}" type="sibTrans" cxnId="{12AA0017-F8BD-4D9E-81E2-E96486F86771}">
      <dgm:prSet/>
      <dgm:spPr/>
      <dgm:t>
        <a:bodyPr/>
        <a:lstStyle/>
        <a:p>
          <a:endParaRPr lang="en-US"/>
        </a:p>
      </dgm:t>
    </dgm:pt>
    <dgm:pt modelId="{C8157D64-1C04-4EEB-9302-F8ABD9612345}">
      <dgm:prSet/>
      <dgm:spPr/>
      <dgm:t>
        <a:bodyPr/>
        <a:lstStyle/>
        <a:p>
          <a:r>
            <a:rPr lang="en-US" b="1"/>
            <a:t>Trust</a:t>
          </a:r>
          <a:r>
            <a:rPr lang="en-US"/>
            <a:t> refers to expectations that exist between people who can experience good will, extend good will toward others, feel vulnerable, and experience betrayal</a:t>
          </a:r>
        </a:p>
      </dgm:t>
    </dgm:pt>
    <dgm:pt modelId="{097A830F-314F-4D5E-9C9A-E5229D1A3C3C}" type="parTrans" cxnId="{7EFE9D6A-4044-4BD6-A65F-9A56885EB31B}">
      <dgm:prSet/>
      <dgm:spPr/>
      <dgm:t>
        <a:bodyPr/>
        <a:lstStyle/>
        <a:p>
          <a:endParaRPr lang="en-US"/>
        </a:p>
      </dgm:t>
    </dgm:pt>
    <dgm:pt modelId="{7DB695B9-8F94-4049-8654-B4A9706719A2}" type="sibTrans" cxnId="{7EFE9D6A-4044-4BD6-A65F-9A56885EB31B}">
      <dgm:prSet/>
      <dgm:spPr/>
      <dgm:t>
        <a:bodyPr/>
        <a:lstStyle/>
        <a:p>
          <a:endParaRPr lang="en-US"/>
        </a:p>
      </dgm:t>
    </dgm:pt>
    <dgm:pt modelId="{F5BBA6BC-78AA-4DB6-8755-EAB69EE90615}">
      <dgm:prSet/>
      <dgm:spPr/>
      <dgm:t>
        <a:bodyPr/>
        <a:lstStyle/>
        <a:p>
          <a:r>
            <a:rPr lang="en-US" b="1"/>
            <a:t>Accountability</a:t>
          </a:r>
          <a:r>
            <a:rPr lang="en-US"/>
            <a:t> refers to the properties that ensures that the actions of a person, people, or institution may be traced uniquely to the person, people, or institution</a:t>
          </a:r>
        </a:p>
      </dgm:t>
    </dgm:pt>
    <dgm:pt modelId="{D31972DB-6A25-431A-BE15-6F1B5C6F4BC0}" type="parTrans" cxnId="{6852431F-D8B6-47BB-B90C-1791DBC24479}">
      <dgm:prSet/>
      <dgm:spPr/>
      <dgm:t>
        <a:bodyPr/>
        <a:lstStyle/>
        <a:p>
          <a:endParaRPr lang="en-US"/>
        </a:p>
      </dgm:t>
    </dgm:pt>
    <dgm:pt modelId="{EF66D9A1-B527-4B1D-9F6C-8D55DB9975C3}" type="sibTrans" cxnId="{6852431F-D8B6-47BB-B90C-1791DBC24479}">
      <dgm:prSet/>
      <dgm:spPr/>
      <dgm:t>
        <a:bodyPr/>
        <a:lstStyle/>
        <a:p>
          <a:endParaRPr lang="en-US"/>
        </a:p>
      </dgm:t>
    </dgm:pt>
    <dgm:pt modelId="{75168F9B-00C2-4590-86A6-90917FE35175}" type="pres">
      <dgm:prSet presAssocID="{B20C6B1A-99CF-4423-86C7-27871BF816C9}" presName="root" presStyleCnt="0">
        <dgm:presLayoutVars>
          <dgm:dir/>
          <dgm:resizeHandles val="exact"/>
        </dgm:presLayoutVars>
      </dgm:prSet>
      <dgm:spPr/>
    </dgm:pt>
    <dgm:pt modelId="{60B8FF69-6F14-4E0C-91E4-9A54BA0789DD}" type="pres">
      <dgm:prSet presAssocID="{B20C6B1A-99CF-4423-86C7-27871BF816C9}" presName="container" presStyleCnt="0">
        <dgm:presLayoutVars>
          <dgm:dir/>
          <dgm:resizeHandles val="exact"/>
        </dgm:presLayoutVars>
      </dgm:prSet>
      <dgm:spPr/>
    </dgm:pt>
    <dgm:pt modelId="{D9950571-6A10-4F97-8F03-DF1836324824}" type="pres">
      <dgm:prSet presAssocID="{6CA01216-BA19-493B-8C71-9850350F1B95}" presName="compNode" presStyleCnt="0"/>
      <dgm:spPr/>
    </dgm:pt>
    <dgm:pt modelId="{38769C9C-A8E3-4F16-B637-A7F21371CAB2}" type="pres">
      <dgm:prSet presAssocID="{6CA01216-BA19-493B-8C71-9850350F1B95}" presName="iconBgRect" presStyleLbl="bgShp" presStyleIdx="0" presStyleCnt="4"/>
      <dgm:spPr/>
    </dgm:pt>
    <dgm:pt modelId="{3E145583-9E05-4CAE-BC64-F2B632EBD028}" type="pres">
      <dgm:prSet presAssocID="{6CA01216-BA19-493B-8C71-9850350F1B9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ollar"/>
        </a:ext>
      </dgm:extLst>
    </dgm:pt>
    <dgm:pt modelId="{BEA547EC-91A8-45F5-ABFD-03453E8FDDEC}" type="pres">
      <dgm:prSet presAssocID="{6CA01216-BA19-493B-8C71-9850350F1B95}" presName="spaceRect" presStyleCnt="0"/>
      <dgm:spPr/>
    </dgm:pt>
    <dgm:pt modelId="{C2595B3D-8055-4074-9D4C-50E16B8DC0FC}" type="pres">
      <dgm:prSet presAssocID="{6CA01216-BA19-493B-8C71-9850350F1B95}" presName="textRect" presStyleLbl="revTx" presStyleIdx="0" presStyleCnt="4">
        <dgm:presLayoutVars>
          <dgm:chMax val="1"/>
          <dgm:chPref val="1"/>
        </dgm:presLayoutVars>
      </dgm:prSet>
      <dgm:spPr/>
    </dgm:pt>
    <dgm:pt modelId="{96A17255-52AA-46D2-A8B7-36BCBAA8EAE8}" type="pres">
      <dgm:prSet presAssocID="{1736FC41-6547-4A48-B0E7-752B38696BFD}" presName="sibTrans" presStyleLbl="sibTrans2D1" presStyleIdx="0" presStyleCnt="0"/>
      <dgm:spPr/>
    </dgm:pt>
    <dgm:pt modelId="{959B3E33-2C42-41DE-A705-806A61DF63FF}" type="pres">
      <dgm:prSet presAssocID="{4C3A50D1-739F-4FF8-86CF-EF59C3DFB5F2}" presName="compNode" presStyleCnt="0"/>
      <dgm:spPr/>
    </dgm:pt>
    <dgm:pt modelId="{C7A01C55-6087-49A0-AEFF-4B6C1FC3C2BA}" type="pres">
      <dgm:prSet presAssocID="{4C3A50D1-739F-4FF8-86CF-EF59C3DFB5F2}" presName="iconBgRect" presStyleLbl="bgShp" presStyleIdx="1" presStyleCnt="4"/>
      <dgm:spPr/>
    </dgm:pt>
    <dgm:pt modelId="{40975FC3-26A0-41B0-9C03-739E862B1299}" type="pres">
      <dgm:prSet presAssocID="{4C3A50D1-739F-4FF8-86CF-EF59C3DFB5F2}"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Fingerprint"/>
        </a:ext>
      </dgm:extLst>
    </dgm:pt>
    <dgm:pt modelId="{FD8A263C-803E-4BFB-A906-69381BC7E050}" type="pres">
      <dgm:prSet presAssocID="{4C3A50D1-739F-4FF8-86CF-EF59C3DFB5F2}" presName="spaceRect" presStyleCnt="0"/>
      <dgm:spPr/>
    </dgm:pt>
    <dgm:pt modelId="{17199E5E-E20A-4D7B-91BD-DB62D0A8F84F}" type="pres">
      <dgm:prSet presAssocID="{4C3A50D1-739F-4FF8-86CF-EF59C3DFB5F2}" presName="textRect" presStyleLbl="revTx" presStyleIdx="1" presStyleCnt="4">
        <dgm:presLayoutVars>
          <dgm:chMax val="1"/>
          <dgm:chPref val="1"/>
        </dgm:presLayoutVars>
      </dgm:prSet>
      <dgm:spPr/>
    </dgm:pt>
    <dgm:pt modelId="{7EA2459C-2DF1-4AE7-885A-4F8443D9971B}" type="pres">
      <dgm:prSet presAssocID="{E1A0C14F-54F2-41CC-B98B-6C911BFCAC66}" presName="sibTrans" presStyleLbl="sibTrans2D1" presStyleIdx="0" presStyleCnt="0"/>
      <dgm:spPr/>
    </dgm:pt>
    <dgm:pt modelId="{71528C1D-986F-47DF-8FEE-E1A239ECFAC2}" type="pres">
      <dgm:prSet presAssocID="{C8157D64-1C04-4EEB-9302-F8ABD9612345}" presName="compNode" presStyleCnt="0"/>
      <dgm:spPr/>
    </dgm:pt>
    <dgm:pt modelId="{28708D41-2E2E-44FC-814C-6F74FFE7EF5E}" type="pres">
      <dgm:prSet presAssocID="{C8157D64-1C04-4EEB-9302-F8ABD9612345}" presName="iconBgRect" presStyleLbl="bgShp" presStyleIdx="2" presStyleCnt="4"/>
      <dgm:spPr/>
    </dgm:pt>
    <dgm:pt modelId="{B7CB1632-3808-48B5-B4A9-14BB83FFD2D3}" type="pres">
      <dgm:prSet presAssocID="{C8157D64-1C04-4EEB-9302-F8ABD961234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ngel Face with Solid Fill"/>
        </a:ext>
      </dgm:extLst>
    </dgm:pt>
    <dgm:pt modelId="{153C652A-8784-4FEB-8B27-FC92C0F84806}" type="pres">
      <dgm:prSet presAssocID="{C8157D64-1C04-4EEB-9302-F8ABD9612345}" presName="spaceRect" presStyleCnt="0"/>
      <dgm:spPr/>
    </dgm:pt>
    <dgm:pt modelId="{F0179345-4C35-42D4-BDB8-2A2ACFFCF68D}" type="pres">
      <dgm:prSet presAssocID="{C8157D64-1C04-4EEB-9302-F8ABD9612345}" presName="textRect" presStyleLbl="revTx" presStyleIdx="2" presStyleCnt="4">
        <dgm:presLayoutVars>
          <dgm:chMax val="1"/>
          <dgm:chPref val="1"/>
        </dgm:presLayoutVars>
      </dgm:prSet>
      <dgm:spPr/>
    </dgm:pt>
    <dgm:pt modelId="{7EB0E954-9FE7-4ED7-8F49-B0F03E12331C}" type="pres">
      <dgm:prSet presAssocID="{7DB695B9-8F94-4049-8654-B4A9706719A2}" presName="sibTrans" presStyleLbl="sibTrans2D1" presStyleIdx="0" presStyleCnt="0"/>
      <dgm:spPr/>
    </dgm:pt>
    <dgm:pt modelId="{B3FECD38-E720-4509-A7FB-93CD277E5508}" type="pres">
      <dgm:prSet presAssocID="{F5BBA6BC-78AA-4DB6-8755-EAB69EE90615}" presName="compNode" presStyleCnt="0"/>
      <dgm:spPr/>
    </dgm:pt>
    <dgm:pt modelId="{1D99BF7C-D62B-4C7A-A5CB-F63323ED9A59}" type="pres">
      <dgm:prSet presAssocID="{F5BBA6BC-78AA-4DB6-8755-EAB69EE90615}" presName="iconBgRect" presStyleLbl="bgShp" presStyleIdx="3" presStyleCnt="4"/>
      <dgm:spPr/>
    </dgm:pt>
    <dgm:pt modelId="{20B11765-0080-42CC-9C02-F4A2AAE9F7FA}" type="pres">
      <dgm:prSet presAssocID="{F5BBA6BC-78AA-4DB6-8755-EAB69EE9061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Gavel"/>
        </a:ext>
      </dgm:extLst>
    </dgm:pt>
    <dgm:pt modelId="{ADD4571B-305C-4D55-8EFF-E93A0D7BE208}" type="pres">
      <dgm:prSet presAssocID="{F5BBA6BC-78AA-4DB6-8755-EAB69EE90615}" presName="spaceRect" presStyleCnt="0"/>
      <dgm:spPr/>
    </dgm:pt>
    <dgm:pt modelId="{71B3DB18-CE17-4716-8DB5-D844E666BF53}" type="pres">
      <dgm:prSet presAssocID="{F5BBA6BC-78AA-4DB6-8755-EAB69EE90615}" presName="textRect" presStyleLbl="revTx" presStyleIdx="3" presStyleCnt="4">
        <dgm:presLayoutVars>
          <dgm:chMax val="1"/>
          <dgm:chPref val="1"/>
        </dgm:presLayoutVars>
      </dgm:prSet>
      <dgm:spPr/>
    </dgm:pt>
  </dgm:ptLst>
  <dgm:cxnLst>
    <dgm:cxn modelId="{C7F0F707-BC48-4C03-830F-5692242D5F85}" type="presOf" srcId="{F5BBA6BC-78AA-4DB6-8755-EAB69EE90615}" destId="{71B3DB18-CE17-4716-8DB5-D844E666BF53}" srcOrd="0" destOrd="0" presId="urn:microsoft.com/office/officeart/2018/2/layout/IconCircleList"/>
    <dgm:cxn modelId="{F3CAF50A-0B80-40DE-9F32-CFBF65913153}" type="presOf" srcId="{E1A0C14F-54F2-41CC-B98B-6C911BFCAC66}" destId="{7EA2459C-2DF1-4AE7-885A-4F8443D9971B}" srcOrd="0" destOrd="0" presId="urn:microsoft.com/office/officeart/2018/2/layout/IconCircleList"/>
    <dgm:cxn modelId="{12AA0017-F8BD-4D9E-81E2-E96486F86771}" srcId="{B20C6B1A-99CF-4423-86C7-27871BF816C9}" destId="{4C3A50D1-739F-4FF8-86CF-EF59C3DFB5F2}" srcOrd="1" destOrd="0" parTransId="{329CD3F6-A63B-48CF-B675-40A22A053DE4}" sibTransId="{E1A0C14F-54F2-41CC-B98B-6C911BFCAC66}"/>
    <dgm:cxn modelId="{6852431F-D8B6-47BB-B90C-1791DBC24479}" srcId="{B20C6B1A-99CF-4423-86C7-27871BF816C9}" destId="{F5BBA6BC-78AA-4DB6-8755-EAB69EE90615}" srcOrd="3" destOrd="0" parTransId="{D31972DB-6A25-431A-BE15-6F1B5C6F4BC0}" sibTransId="{EF66D9A1-B527-4B1D-9F6C-8D55DB9975C3}"/>
    <dgm:cxn modelId="{AD8B055C-CA08-491B-8473-EC8297230756}" type="presOf" srcId="{C8157D64-1C04-4EEB-9302-F8ABD9612345}" destId="{F0179345-4C35-42D4-BDB8-2A2ACFFCF68D}" srcOrd="0" destOrd="0" presId="urn:microsoft.com/office/officeart/2018/2/layout/IconCircleList"/>
    <dgm:cxn modelId="{7EFE9D6A-4044-4BD6-A65F-9A56885EB31B}" srcId="{B20C6B1A-99CF-4423-86C7-27871BF816C9}" destId="{C8157D64-1C04-4EEB-9302-F8ABD9612345}" srcOrd="2" destOrd="0" parTransId="{097A830F-314F-4D5E-9C9A-E5229D1A3C3C}" sibTransId="{7DB695B9-8F94-4049-8654-B4A9706719A2}"/>
    <dgm:cxn modelId="{8F219F4D-1AF7-4457-9272-9ACF909E00DB}" type="presOf" srcId="{7DB695B9-8F94-4049-8654-B4A9706719A2}" destId="{7EB0E954-9FE7-4ED7-8F49-B0F03E12331C}" srcOrd="0" destOrd="0" presId="urn:microsoft.com/office/officeart/2018/2/layout/IconCircleList"/>
    <dgm:cxn modelId="{3A9D1958-CF01-48BA-AEC8-636D0F2FCE88}" srcId="{B20C6B1A-99CF-4423-86C7-27871BF816C9}" destId="{6CA01216-BA19-493B-8C71-9850350F1B95}" srcOrd="0" destOrd="0" parTransId="{68EBC77E-BB36-4679-8AD4-ABBE5BD729B4}" sibTransId="{1736FC41-6547-4A48-B0E7-752B38696BFD}"/>
    <dgm:cxn modelId="{A28E7E8A-01FA-4E66-8760-81B33443E9A0}" type="presOf" srcId="{B20C6B1A-99CF-4423-86C7-27871BF816C9}" destId="{75168F9B-00C2-4590-86A6-90917FE35175}" srcOrd="0" destOrd="0" presId="urn:microsoft.com/office/officeart/2018/2/layout/IconCircleList"/>
    <dgm:cxn modelId="{EE5977AF-CA88-41F9-BC39-F4848274567A}" type="presOf" srcId="{6CA01216-BA19-493B-8C71-9850350F1B95}" destId="{C2595B3D-8055-4074-9D4C-50E16B8DC0FC}" srcOrd="0" destOrd="0" presId="urn:microsoft.com/office/officeart/2018/2/layout/IconCircleList"/>
    <dgm:cxn modelId="{D584C6E8-5E3B-47BB-B3E8-A6BC57809FC4}" type="presOf" srcId="{4C3A50D1-739F-4FF8-86CF-EF59C3DFB5F2}" destId="{17199E5E-E20A-4D7B-91BD-DB62D0A8F84F}" srcOrd="0" destOrd="0" presId="urn:microsoft.com/office/officeart/2018/2/layout/IconCircleList"/>
    <dgm:cxn modelId="{6DA679F0-6999-4E30-9613-C2536FBA84F8}" type="presOf" srcId="{1736FC41-6547-4A48-B0E7-752B38696BFD}" destId="{96A17255-52AA-46D2-A8B7-36BCBAA8EAE8}" srcOrd="0" destOrd="0" presId="urn:microsoft.com/office/officeart/2018/2/layout/IconCircleList"/>
    <dgm:cxn modelId="{5BD39951-FB64-4B91-BA44-8AADC14E6DF6}" type="presParOf" srcId="{75168F9B-00C2-4590-86A6-90917FE35175}" destId="{60B8FF69-6F14-4E0C-91E4-9A54BA0789DD}" srcOrd="0" destOrd="0" presId="urn:microsoft.com/office/officeart/2018/2/layout/IconCircleList"/>
    <dgm:cxn modelId="{745830AC-90DF-49D4-8545-82474C304FAD}" type="presParOf" srcId="{60B8FF69-6F14-4E0C-91E4-9A54BA0789DD}" destId="{D9950571-6A10-4F97-8F03-DF1836324824}" srcOrd="0" destOrd="0" presId="urn:microsoft.com/office/officeart/2018/2/layout/IconCircleList"/>
    <dgm:cxn modelId="{6FE7E231-A631-41A0-A45B-3030D5ED2574}" type="presParOf" srcId="{D9950571-6A10-4F97-8F03-DF1836324824}" destId="{38769C9C-A8E3-4F16-B637-A7F21371CAB2}" srcOrd="0" destOrd="0" presId="urn:microsoft.com/office/officeart/2018/2/layout/IconCircleList"/>
    <dgm:cxn modelId="{C182ADB7-C980-4956-94AE-4B067FFEE523}" type="presParOf" srcId="{D9950571-6A10-4F97-8F03-DF1836324824}" destId="{3E145583-9E05-4CAE-BC64-F2B632EBD028}" srcOrd="1" destOrd="0" presId="urn:microsoft.com/office/officeart/2018/2/layout/IconCircleList"/>
    <dgm:cxn modelId="{CEA5D814-B8E7-4A11-B3D4-85196FA62517}" type="presParOf" srcId="{D9950571-6A10-4F97-8F03-DF1836324824}" destId="{BEA547EC-91A8-45F5-ABFD-03453E8FDDEC}" srcOrd="2" destOrd="0" presId="urn:microsoft.com/office/officeart/2018/2/layout/IconCircleList"/>
    <dgm:cxn modelId="{F999B5BB-93B0-4CE2-A37E-9FD2A945321A}" type="presParOf" srcId="{D9950571-6A10-4F97-8F03-DF1836324824}" destId="{C2595B3D-8055-4074-9D4C-50E16B8DC0FC}" srcOrd="3" destOrd="0" presId="urn:microsoft.com/office/officeart/2018/2/layout/IconCircleList"/>
    <dgm:cxn modelId="{042F38D9-34CE-4385-B7CE-76D653B3BD2A}" type="presParOf" srcId="{60B8FF69-6F14-4E0C-91E4-9A54BA0789DD}" destId="{96A17255-52AA-46D2-A8B7-36BCBAA8EAE8}" srcOrd="1" destOrd="0" presId="urn:microsoft.com/office/officeart/2018/2/layout/IconCircleList"/>
    <dgm:cxn modelId="{67057EDB-D1C2-46F5-AFC5-C79826425185}" type="presParOf" srcId="{60B8FF69-6F14-4E0C-91E4-9A54BA0789DD}" destId="{959B3E33-2C42-41DE-A705-806A61DF63FF}" srcOrd="2" destOrd="0" presId="urn:microsoft.com/office/officeart/2018/2/layout/IconCircleList"/>
    <dgm:cxn modelId="{DA8B2913-0B96-4638-A4B8-C8AFFE8FFC6D}" type="presParOf" srcId="{959B3E33-2C42-41DE-A705-806A61DF63FF}" destId="{C7A01C55-6087-49A0-AEFF-4B6C1FC3C2BA}" srcOrd="0" destOrd="0" presId="urn:microsoft.com/office/officeart/2018/2/layout/IconCircleList"/>
    <dgm:cxn modelId="{723A1D8A-8D8A-499F-89E9-C08067E0A84B}" type="presParOf" srcId="{959B3E33-2C42-41DE-A705-806A61DF63FF}" destId="{40975FC3-26A0-41B0-9C03-739E862B1299}" srcOrd="1" destOrd="0" presId="urn:microsoft.com/office/officeart/2018/2/layout/IconCircleList"/>
    <dgm:cxn modelId="{0263757A-9DD8-41A6-8102-ABD361D4C5D2}" type="presParOf" srcId="{959B3E33-2C42-41DE-A705-806A61DF63FF}" destId="{FD8A263C-803E-4BFB-A906-69381BC7E050}" srcOrd="2" destOrd="0" presId="urn:microsoft.com/office/officeart/2018/2/layout/IconCircleList"/>
    <dgm:cxn modelId="{461FB31D-6FBB-4B83-BAD2-EDFF08C1FC30}" type="presParOf" srcId="{959B3E33-2C42-41DE-A705-806A61DF63FF}" destId="{17199E5E-E20A-4D7B-91BD-DB62D0A8F84F}" srcOrd="3" destOrd="0" presId="urn:microsoft.com/office/officeart/2018/2/layout/IconCircleList"/>
    <dgm:cxn modelId="{879091B3-A462-435C-AC6D-94F080C86B9A}" type="presParOf" srcId="{60B8FF69-6F14-4E0C-91E4-9A54BA0789DD}" destId="{7EA2459C-2DF1-4AE7-885A-4F8443D9971B}" srcOrd="3" destOrd="0" presId="urn:microsoft.com/office/officeart/2018/2/layout/IconCircleList"/>
    <dgm:cxn modelId="{D0BE7456-7AAC-42D7-B1BF-0280E6BAA136}" type="presParOf" srcId="{60B8FF69-6F14-4E0C-91E4-9A54BA0789DD}" destId="{71528C1D-986F-47DF-8FEE-E1A239ECFAC2}" srcOrd="4" destOrd="0" presId="urn:microsoft.com/office/officeart/2018/2/layout/IconCircleList"/>
    <dgm:cxn modelId="{1E06F43B-8999-4A25-8D61-65C116BFD5E2}" type="presParOf" srcId="{71528C1D-986F-47DF-8FEE-E1A239ECFAC2}" destId="{28708D41-2E2E-44FC-814C-6F74FFE7EF5E}" srcOrd="0" destOrd="0" presId="urn:microsoft.com/office/officeart/2018/2/layout/IconCircleList"/>
    <dgm:cxn modelId="{5F5F08D1-75AE-4EBC-B54E-0671C2ED6E3C}" type="presParOf" srcId="{71528C1D-986F-47DF-8FEE-E1A239ECFAC2}" destId="{B7CB1632-3808-48B5-B4A9-14BB83FFD2D3}" srcOrd="1" destOrd="0" presId="urn:microsoft.com/office/officeart/2018/2/layout/IconCircleList"/>
    <dgm:cxn modelId="{09DF879E-6BA4-46A7-A4A5-F62957F0EB6E}" type="presParOf" srcId="{71528C1D-986F-47DF-8FEE-E1A239ECFAC2}" destId="{153C652A-8784-4FEB-8B27-FC92C0F84806}" srcOrd="2" destOrd="0" presId="urn:microsoft.com/office/officeart/2018/2/layout/IconCircleList"/>
    <dgm:cxn modelId="{720DF9C2-6E15-4726-8573-82707AD0FA95}" type="presParOf" srcId="{71528C1D-986F-47DF-8FEE-E1A239ECFAC2}" destId="{F0179345-4C35-42D4-BDB8-2A2ACFFCF68D}" srcOrd="3" destOrd="0" presId="urn:microsoft.com/office/officeart/2018/2/layout/IconCircleList"/>
    <dgm:cxn modelId="{F7E5EE2E-0975-4641-9DE4-CAF3EB532E47}" type="presParOf" srcId="{60B8FF69-6F14-4E0C-91E4-9A54BA0789DD}" destId="{7EB0E954-9FE7-4ED7-8F49-B0F03E12331C}" srcOrd="5" destOrd="0" presId="urn:microsoft.com/office/officeart/2018/2/layout/IconCircleList"/>
    <dgm:cxn modelId="{99AAB78F-236E-4E2D-8069-F0A0BC535377}" type="presParOf" srcId="{60B8FF69-6F14-4E0C-91E4-9A54BA0789DD}" destId="{B3FECD38-E720-4509-A7FB-93CD277E5508}" srcOrd="6" destOrd="0" presId="urn:microsoft.com/office/officeart/2018/2/layout/IconCircleList"/>
    <dgm:cxn modelId="{8333FCCD-DE98-4F67-884E-9B46B0C85C62}" type="presParOf" srcId="{B3FECD38-E720-4509-A7FB-93CD277E5508}" destId="{1D99BF7C-D62B-4C7A-A5CB-F63323ED9A59}" srcOrd="0" destOrd="0" presId="urn:microsoft.com/office/officeart/2018/2/layout/IconCircleList"/>
    <dgm:cxn modelId="{D00B0E5E-E732-41BB-93DA-02EB5BC0342A}" type="presParOf" srcId="{B3FECD38-E720-4509-A7FB-93CD277E5508}" destId="{20B11765-0080-42CC-9C02-F4A2AAE9F7FA}" srcOrd="1" destOrd="0" presId="urn:microsoft.com/office/officeart/2018/2/layout/IconCircleList"/>
    <dgm:cxn modelId="{225CA7B2-4EBF-4F1C-BC21-7E790DA4624C}" type="presParOf" srcId="{B3FECD38-E720-4509-A7FB-93CD277E5508}" destId="{ADD4571B-305C-4D55-8EFF-E93A0D7BE208}" srcOrd="2" destOrd="0" presId="urn:microsoft.com/office/officeart/2018/2/layout/IconCircleList"/>
    <dgm:cxn modelId="{29E9581B-48D9-4AFA-9D16-DFF4AA753846}" type="presParOf" srcId="{B3FECD38-E720-4509-A7FB-93CD277E5508}" destId="{71B3DB18-CE17-4716-8DB5-D844E666BF53}"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FD3B22-72A0-450E-AAB9-D863F02CF7F6}"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8FB75A5-2992-406F-848B-7C3FFE873B74}">
      <dgm:prSet/>
      <dgm:spPr/>
      <dgm:t>
        <a:bodyPr/>
        <a:lstStyle/>
        <a:p>
          <a:r>
            <a:rPr lang="en-US" b="1"/>
            <a:t>Autonomy</a:t>
          </a:r>
          <a:r>
            <a:rPr lang="en-US"/>
            <a:t> refers to people’s ability to decide, plan, and act in ways that they believe will help them to achieve their goals</a:t>
          </a:r>
        </a:p>
      </dgm:t>
    </dgm:pt>
    <dgm:pt modelId="{D9C055AC-4B9F-4CE5-8F71-A178DC92C4F7}" type="parTrans" cxnId="{A0702FC4-1428-4ECA-90A2-8E9104D0216B}">
      <dgm:prSet/>
      <dgm:spPr/>
      <dgm:t>
        <a:bodyPr/>
        <a:lstStyle/>
        <a:p>
          <a:endParaRPr lang="en-US"/>
        </a:p>
      </dgm:t>
    </dgm:pt>
    <dgm:pt modelId="{D94CCDFF-5DAF-4C74-995D-78A285DB49A6}" type="sibTrans" cxnId="{A0702FC4-1428-4ECA-90A2-8E9104D0216B}">
      <dgm:prSet/>
      <dgm:spPr/>
      <dgm:t>
        <a:bodyPr/>
        <a:lstStyle/>
        <a:p>
          <a:endParaRPr lang="en-US"/>
        </a:p>
      </dgm:t>
    </dgm:pt>
    <dgm:pt modelId="{83ABE7B8-F8BD-4453-B55F-9EFE8B805D4D}">
      <dgm:prSet/>
      <dgm:spPr/>
      <dgm:t>
        <a:bodyPr/>
        <a:lstStyle/>
        <a:p>
          <a:r>
            <a:rPr lang="en-US" b="1"/>
            <a:t>Informed consent</a:t>
          </a:r>
          <a:r>
            <a:rPr lang="en-US"/>
            <a:t> refers to garnering people’s agreement, encompassing criteria of disclosure, comprehension, voluntariness, competence, and agreement</a:t>
          </a:r>
        </a:p>
      </dgm:t>
    </dgm:pt>
    <dgm:pt modelId="{48BABE5D-F7D4-4309-B86D-38AF04FBF87E}" type="parTrans" cxnId="{B0D873E0-0ACA-432C-9939-EC3143C28803}">
      <dgm:prSet/>
      <dgm:spPr/>
      <dgm:t>
        <a:bodyPr/>
        <a:lstStyle/>
        <a:p>
          <a:endParaRPr lang="en-US"/>
        </a:p>
      </dgm:t>
    </dgm:pt>
    <dgm:pt modelId="{92798291-A6B5-4FB8-B5EC-F2CE931183A9}" type="sibTrans" cxnId="{B0D873E0-0ACA-432C-9939-EC3143C28803}">
      <dgm:prSet/>
      <dgm:spPr/>
      <dgm:t>
        <a:bodyPr/>
        <a:lstStyle/>
        <a:p>
          <a:endParaRPr lang="en-US"/>
        </a:p>
      </dgm:t>
    </dgm:pt>
    <dgm:pt modelId="{11504B6D-013C-4DC0-A8B7-D596CF62131D}">
      <dgm:prSet/>
      <dgm:spPr/>
      <dgm:t>
        <a:bodyPr/>
        <a:lstStyle/>
        <a:p>
          <a:r>
            <a:rPr lang="en-US" b="1"/>
            <a:t>Identity</a:t>
          </a:r>
          <a:r>
            <a:rPr lang="en-US"/>
            <a:t> refers to people’s understanding of who they are over time, embracing both continuity and discontinuity over time</a:t>
          </a:r>
        </a:p>
      </dgm:t>
    </dgm:pt>
    <dgm:pt modelId="{C4CE411F-6C13-424E-95C3-4CD360DE8D8C}" type="parTrans" cxnId="{3108319E-0A45-42E7-8360-69E507D0B565}">
      <dgm:prSet/>
      <dgm:spPr/>
      <dgm:t>
        <a:bodyPr/>
        <a:lstStyle/>
        <a:p>
          <a:endParaRPr lang="en-US"/>
        </a:p>
      </dgm:t>
    </dgm:pt>
    <dgm:pt modelId="{2DF84494-12D9-48ED-8D84-F02E38035FAF}" type="sibTrans" cxnId="{3108319E-0A45-42E7-8360-69E507D0B565}">
      <dgm:prSet/>
      <dgm:spPr/>
      <dgm:t>
        <a:bodyPr/>
        <a:lstStyle/>
        <a:p>
          <a:endParaRPr lang="en-US"/>
        </a:p>
      </dgm:t>
    </dgm:pt>
    <dgm:pt modelId="{B7A078B7-E611-43C5-A4FA-5D971E72046C}">
      <dgm:prSet/>
      <dgm:spPr/>
      <dgm:t>
        <a:bodyPr/>
        <a:lstStyle/>
        <a:p>
          <a:r>
            <a:rPr lang="en-US" b="1"/>
            <a:t>Environmental sustainability</a:t>
          </a:r>
          <a:r>
            <a:rPr lang="en-US"/>
            <a:t> refers to sustaining ecosystems such that they meet the needs of the present</a:t>
          </a:r>
        </a:p>
      </dgm:t>
    </dgm:pt>
    <dgm:pt modelId="{FFF15691-BD82-4218-AB6C-D9E0AD02C0AD}" type="parTrans" cxnId="{DAF4F67D-65AE-445C-AE5C-D29A79762161}">
      <dgm:prSet/>
      <dgm:spPr/>
      <dgm:t>
        <a:bodyPr/>
        <a:lstStyle/>
        <a:p>
          <a:endParaRPr lang="en-US"/>
        </a:p>
      </dgm:t>
    </dgm:pt>
    <dgm:pt modelId="{C82E270E-2ADE-40F1-AD46-B17012A790FA}" type="sibTrans" cxnId="{DAF4F67D-65AE-445C-AE5C-D29A79762161}">
      <dgm:prSet/>
      <dgm:spPr/>
      <dgm:t>
        <a:bodyPr/>
        <a:lstStyle/>
        <a:p>
          <a:endParaRPr lang="en-US"/>
        </a:p>
      </dgm:t>
    </dgm:pt>
    <dgm:pt modelId="{00C1B09C-F9CE-4158-B552-3B3D7FB6C7DD}" type="pres">
      <dgm:prSet presAssocID="{9BFD3B22-72A0-450E-AAB9-D863F02CF7F6}" presName="root" presStyleCnt="0">
        <dgm:presLayoutVars>
          <dgm:dir/>
          <dgm:resizeHandles val="exact"/>
        </dgm:presLayoutVars>
      </dgm:prSet>
      <dgm:spPr/>
    </dgm:pt>
    <dgm:pt modelId="{EE42789A-0C02-4AEC-B125-8F3DB776E76B}" type="pres">
      <dgm:prSet presAssocID="{9BFD3B22-72A0-450E-AAB9-D863F02CF7F6}" presName="container" presStyleCnt="0">
        <dgm:presLayoutVars>
          <dgm:dir/>
          <dgm:resizeHandles val="exact"/>
        </dgm:presLayoutVars>
      </dgm:prSet>
      <dgm:spPr/>
    </dgm:pt>
    <dgm:pt modelId="{34F936B6-368E-4E17-8423-A966505746A7}" type="pres">
      <dgm:prSet presAssocID="{78FB75A5-2992-406F-848B-7C3FFE873B74}" presName="compNode" presStyleCnt="0"/>
      <dgm:spPr/>
    </dgm:pt>
    <dgm:pt modelId="{A9681FF9-A7B8-4211-92AC-4F77D9CAFB6C}" type="pres">
      <dgm:prSet presAssocID="{78FB75A5-2992-406F-848B-7C3FFE873B74}" presName="iconBgRect" presStyleLbl="bgShp" presStyleIdx="0" presStyleCnt="4"/>
      <dgm:spPr/>
    </dgm:pt>
    <dgm:pt modelId="{4A2AFBA5-6D20-4C50-90DB-66774B0CB004}" type="pres">
      <dgm:prSet presAssocID="{78FB75A5-2992-406F-848B-7C3FFE873B7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Gear"/>
        </a:ext>
      </dgm:extLst>
    </dgm:pt>
    <dgm:pt modelId="{CC99FBAF-B992-4E7A-97B1-E953C71C2011}" type="pres">
      <dgm:prSet presAssocID="{78FB75A5-2992-406F-848B-7C3FFE873B74}" presName="spaceRect" presStyleCnt="0"/>
      <dgm:spPr/>
    </dgm:pt>
    <dgm:pt modelId="{15B32091-C1E0-40E7-A348-F4E203A89C9A}" type="pres">
      <dgm:prSet presAssocID="{78FB75A5-2992-406F-848B-7C3FFE873B74}" presName="textRect" presStyleLbl="revTx" presStyleIdx="0" presStyleCnt="4">
        <dgm:presLayoutVars>
          <dgm:chMax val="1"/>
          <dgm:chPref val="1"/>
        </dgm:presLayoutVars>
      </dgm:prSet>
      <dgm:spPr/>
    </dgm:pt>
    <dgm:pt modelId="{C2554A98-2003-475E-98C1-D4A28F9B79F0}" type="pres">
      <dgm:prSet presAssocID="{D94CCDFF-5DAF-4C74-995D-78A285DB49A6}" presName="sibTrans" presStyleLbl="sibTrans2D1" presStyleIdx="0" presStyleCnt="0"/>
      <dgm:spPr/>
    </dgm:pt>
    <dgm:pt modelId="{83AA6BAC-C780-4F0E-8CDB-D37DAF679553}" type="pres">
      <dgm:prSet presAssocID="{83ABE7B8-F8BD-4453-B55F-9EFE8B805D4D}" presName="compNode" presStyleCnt="0"/>
      <dgm:spPr/>
    </dgm:pt>
    <dgm:pt modelId="{F69A03DA-83A9-409E-A189-A190148EC186}" type="pres">
      <dgm:prSet presAssocID="{83ABE7B8-F8BD-4453-B55F-9EFE8B805D4D}" presName="iconBgRect" presStyleLbl="bgShp" presStyleIdx="1" presStyleCnt="4"/>
      <dgm:spPr/>
    </dgm:pt>
    <dgm:pt modelId="{A7E49858-4D19-4752-92C3-29EE86AF9B05}" type="pres">
      <dgm:prSet presAssocID="{83ABE7B8-F8BD-4453-B55F-9EFE8B805D4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tract"/>
        </a:ext>
      </dgm:extLst>
    </dgm:pt>
    <dgm:pt modelId="{F3D288BE-4741-4EC6-98DC-9BB8A3DA89BF}" type="pres">
      <dgm:prSet presAssocID="{83ABE7B8-F8BD-4453-B55F-9EFE8B805D4D}" presName="spaceRect" presStyleCnt="0"/>
      <dgm:spPr/>
    </dgm:pt>
    <dgm:pt modelId="{0BA9D338-AB90-482F-8A8A-6E55B5E2FF64}" type="pres">
      <dgm:prSet presAssocID="{83ABE7B8-F8BD-4453-B55F-9EFE8B805D4D}" presName="textRect" presStyleLbl="revTx" presStyleIdx="1" presStyleCnt="4">
        <dgm:presLayoutVars>
          <dgm:chMax val="1"/>
          <dgm:chPref val="1"/>
        </dgm:presLayoutVars>
      </dgm:prSet>
      <dgm:spPr/>
    </dgm:pt>
    <dgm:pt modelId="{153D3746-9F33-483A-A007-503CE0293236}" type="pres">
      <dgm:prSet presAssocID="{92798291-A6B5-4FB8-B5EC-F2CE931183A9}" presName="sibTrans" presStyleLbl="sibTrans2D1" presStyleIdx="0" presStyleCnt="0"/>
      <dgm:spPr/>
    </dgm:pt>
    <dgm:pt modelId="{9C0BA135-7B40-4A5D-B4BE-D8C77E4591BA}" type="pres">
      <dgm:prSet presAssocID="{11504B6D-013C-4DC0-A8B7-D596CF62131D}" presName="compNode" presStyleCnt="0"/>
      <dgm:spPr/>
    </dgm:pt>
    <dgm:pt modelId="{B1511BD8-85C9-4EF2-A9C7-7EFEFA9914FF}" type="pres">
      <dgm:prSet presAssocID="{11504B6D-013C-4DC0-A8B7-D596CF62131D}" presName="iconBgRect" presStyleLbl="bgShp" presStyleIdx="2" presStyleCnt="4"/>
      <dgm:spPr/>
    </dgm:pt>
    <dgm:pt modelId="{11D1BDE6-94C5-4FF2-8D0B-386F2D46F331}" type="pres">
      <dgm:prSet presAssocID="{11504B6D-013C-4DC0-A8B7-D596CF62131D}"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User network"/>
        </a:ext>
      </dgm:extLst>
    </dgm:pt>
    <dgm:pt modelId="{65CC22BE-82C4-4BE3-9CE0-62557FF56BEF}" type="pres">
      <dgm:prSet presAssocID="{11504B6D-013C-4DC0-A8B7-D596CF62131D}" presName="spaceRect" presStyleCnt="0"/>
      <dgm:spPr/>
    </dgm:pt>
    <dgm:pt modelId="{E16A265F-326B-46F1-9E44-E63719EA6290}" type="pres">
      <dgm:prSet presAssocID="{11504B6D-013C-4DC0-A8B7-D596CF62131D}" presName="textRect" presStyleLbl="revTx" presStyleIdx="2" presStyleCnt="4">
        <dgm:presLayoutVars>
          <dgm:chMax val="1"/>
          <dgm:chPref val="1"/>
        </dgm:presLayoutVars>
      </dgm:prSet>
      <dgm:spPr/>
    </dgm:pt>
    <dgm:pt modelId="{7F9C4906-EC9E-441C-B9A6-B383EF1C8147}" type="pres">
      <dgm:prSet presAssocID="{2DF84494-12D9-48ED-8D84-F02E38035FAF}" presName="sibTrans" presStyleLbl="sibTrans2D1" presStyleIdx="0" presStyleCnt="0"/>
      <dgm:spPr/>
    </dgm:pt>
    <dgm:pt modelId="{2DD81E49-0690-4C23-BEFF-B6A8A21F151F}" type="pres">
      <dgm:prSet presAssocID="{B7A078B7-E611-43C5-A4FA-5D971E72046C}" presName="compNode" presStyleCnt="0"/>
      <dgm:spPr/>
    </dgm:pt>
    <dgm:pt modelId="{6235D931-07D4-4240-B5F5-B3B106BD3633}" type="pres">
      <dgm:prSet presAssocID="{B7A078B7-E611-43C5-A4FA-5D971E72046C}" presName="iconBgRect" presStyleLbl="bgShp" presStyleIdx="3" presStyleCnt="4"/>
      <dgm:spPr/>
    </dgm:pt>
    <dgm:pt modelId="{2769BDB0-3547-4FA4-9192-220B4EAC3732}" type="pres">
      <dgm:prSet presAssocID="{B7A078B7-E611-43C5-A4FA-5D971E72046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eciduous tree"/>
        </a:ext>
      </dgm:extLst>
    </dgm:pt>
    <dgm:pt modelId="{069A4593-7F9D-491E-B6D0-3696A28C53AF}" type="pres">
      <dgm:prSet presAssocID="{B7A078B7-E611-43C5-A4FA-5D971E72046C}" presName="spaceRect" presStyleCnt="0"/>
      <dgm:spPr/>
    </dgm:pt>
    <dgm:pt modelId="{EFCAF725-AF49-4C43-B6D2-7F1B3F0214C0}" type="pres">
      <dgm:prSet presAssocID="{B7A078B7-E611-43C5-A4FA-5D971E72046C}" presName="textRect" presStyleLbl="revTx" presStyleIdx="3" presStyleCnt="4">
        <dgm:presLayoutVars>
          <dgm:chMax val="1"/>
          <dgm:chPref val="1"/>
        </dgm:presLayoutVars>
      </dgm:prSet>
      <dgm:spPr/>
    </dgm:pt>
  </dgm:ptLst>
  <dgm:cxnLst>
    <dgm:cxn modelId="{293DCF04-90B1-457D-B22C-F7469A71677A}" type="presOf" srcId="{83ABE7B8-F8BD-4453-B55F-9EFE8B805D4D}" destId="{0BA9D338-AB90-482F-8A8A-6E55B5E2FF64}" srcOrd="0" destOrd="0" presId="urn:microsoft.com/office/officeart/2018/2/layout/IconCircleList"/>
    <dgm:cxn modelId="{06B4C053-163D-4B39-AA54-D496139C9D42}" type="presOf" srcId="{B7A078B7-E611-43C5-A4FA-5D971E72046C}" destId="{EFCAF725-AF49-4C43-B6D2-7F1B3F0214C0}" srcOrd="0" destOrd="0" presId="urn:microsoft.com/office/officeart/2018/2/layout/IconCircleList"/>
    <dgm:cxn modelId="{4E178C77-7A61-42DF-8A03-1E7DC77D3548}" type="presOf" srcId="{78FB75A5-2992-406F-848B-7C3FFE873B74}" destId="{15B32091-C1E0-40E7-A348-F4E203A89C9A}" srcOrd="0" destOrd="0" presId="urn:microsoft.com/office/officeart/2018/2/layout/IconCircleList"/>
    <dgm:cxn modelId="{DAF4F67D-65AE-445C-AE5C-D29A79762161}" srcId="{9BFD3B22-72A0-450E-AAB9-D863F02CF7F6}" destId="{B7A078B7-E611-43C5-A4FA-5D971E72046C}" srcOrd="3" destOrd="0" parTransId="{FFF15691-BD82-4218-AB6C-D9E0AD02C0AD}" sibTransId="{C82E270E-2ADE-40F1-AD46-B17012A790FA}"/>
    <dgm:cxn modelId="{775C237F-41F1-4010-B4D3-6851B10BC009}" type="presOf" srcId="{2DF84494-12D9-48ED-8D84-F02E38035FAF}" destId="{7F9C4906-EC9E-441C-B9A6-B383EF1C8147}" srcOrd="0" destOrd="0" presId="urn:microsoft.com/office/officeart/2018/2/layout/IconCircleList"/>
    <dgm:cxn modelId="{3085FE89-F19F-4560-BA34-1725BBAC5210}" type="presOf" srcId="{D94CCDFF-5DAF-4C74-995D-78A285DB49A6}" destId="{C2554A98-2003-475E-98C1-D4A28F9B79F0}" srcOrd="0" destOrd="0" presId="urn:microsoft.com/office/officeart/2018/2/layout/IconCircleList"/>
    <dgm:cxn modelId="{3108319E-0A45-42E7-8360-69E507D0B565}" srcId="{9BFD3B22-72A0-450E-AAB9-D863F02CF7F6}" destId="{11504B6D-013C-4DC0-A8B7-D596CF62131D}" srcOrd="2" destOrd="0" parTransId="{C4CE411F-6C13-424E-95C3-4CD360DE8D8C}" sibTransId="{2DF84494-12D9-48ED-8D84-F02E38035FAF}"/>
    <dgm:cxn modelId="{5D138BA0-E400-4F0C-A977-9083440966BA}" type="presOf" srcId="{11504B6D-013C-4DC0-A8B7-D596CF62131D}" destId="{E16A265F-326B-46F1-9E44-E63719EA6290}" srcOrd="0" destOrd="0" presId="urn:microsoft.com/office/officeart/2018/2/layout/IconCircleList"/>
    <dgm:cxn modelId="{A0702FC4-1428-4ECA-90A2-8E9104D0216B}" srcId="{9BFD3B22-72A0-450E-AAB9-D863F02CF7F6}" destId="{78FB75A5-2992-406F-848B-7C3FFE873B74}" srcOrd="0" destOrd="0" parTransId="{D9C055AC-4B9F-4CE5-8F71-A178DC92C4F7}" sibTransId="{D94CCDFF-5DAF-4C74-995D-78A285DB49A6}"/>
    <dgm:cxn modelId="{B0D873E0-0ACA-432C-9939-EC3143C28803}" srcId="{9BFD3B22-72A0-450E-AAB9-D863F02CF7F6}" destId="{83ABE7B8-F8BD-4453-B55F-9EFE8B805D4D}" srcOrd="1" destOrd="0" parTransId="{48BABE5D-F7D4-4309-B86D-38AF04FBF87E}" sibTransId="{92798291-A6B5-4FB8-B5EC-F2CE931183A9}"/>
    <dgm:cxn modelId="{4BCADAEB-BAC7-43C3-B08B-E29CBC92956F}" type="presOf" srcId="{92798291-A6B5-4FB8-B5EC-F2CE931183A9}" destId="{153D3746-9F33-483A-A007-503CE0293236}" srcOrd="0" destOrd="0" presId="urn:microsoft.com/office/officeart/2018/2/layout/IconCircleList"/>
    <dgm:cxn modelId="{4EA64AF6-C748-4582-877F-984C5289D7A7}" type="presOf" srcId="{9BFD3B22-72A0-450E-AAB9-D863F02CF7F6}" destId="{00C1B09C-F9CE-4158-B552-3B3D7FB6C7DD}" srcOrd="0" destOrd="0" presId="urn:microsoft.com/office/officeart/2018/2/layout/IconCircleList"/>
    <dgm:cxn modelId="{1794A156-4BEA-4385-A408-156750BA2AD9}" type="presParOf" srcId="{00C1B09C-F9CE-4158-B552-3B3D7FB6C7DD}" destId="{EE42789A-0C02-4AEC-B125-8F3DB776E76B}" srcOrd="0" destOrd="0" presId="urn:microsoft.com/office/officeart/2018/2/layout/IconCircleList"/>
    <dgm:cxn modelId="{7FF9B06C-394D-4181-A395-C9D042711CE2}" type="presParOf" srcId="{EE42789A-0C02-4AEC-B125-8F3DB776E76B}" destId="{34F936B6-368E-4E17-8423-A966505746A7}" srcOrd="0" destOrd="0" presId="urn:microsoft.com/office/officeart/2018/2/layout/IconCircleList"/>
    <dgm:cxn modelId="{A4A9D4AA-E456-4697-B6CE-1A36CBB2C01A}" type="presParOf" srcId="{34F936B6-368E-4E17-8423-A966505746A7}" destId="{A9681FF9-A7B8-4211-92AC-4F77D9CAFB6C}" srcOrd="0" destOrd="0" presId="urn:microsoft.com/office/officeart/2018/2/layout/IconCircleList"/>
    <dgm:cxn modelId="{83B0BAD4-EDDB-49E7-A752-06F44B50C3A6}" type="presParOf" srcId="{34F936B6-368E-4E17-8423-A966505746A7}" destId="{4A2AFBA5-6D20-4C50-90DB-66774B0CB004}" srcOrd="1" destOrd="0" presId="urn:microsoft.com/office/officeart/2018/2/layout/IconCircleList"/>
    <dgm:cxn modelId="{F301D30D-0D41-49CB-BB51-B373F3F4EBCA}" type="presParOf" srcId="{34F936B6-368E-4E17-8423-A966505746A7}" destId="{CC99FBAF-B992-4E7A-97B1-E953C71C2011}" srcOrd="2" destOrd="0" presId="urn:microsoft.com/office/officeart/2018/2/layout/IconCircleList"/>
    <dgm:cxn modelId="{793252FD-098E-4EAC-A710-0564DE045475}" type="presParOf" srcId="{34F936B6-368E-4E17-8423-A966505746A7}" destId="{15B32091-C1E0-40E7-A348-F4E203A89C9A}" srcOrd="3" destOrd="0" presId="urn:microsoft.com/office/officeart/2018/2/layout/IconCircleList"/>
    <dgm:cxn modelId="{7D7A4E15-91F6-42F9-BECF-E073A407F683}" type="presParOf" srcId="{EE42789A-0C02-4AEC-B125-8F3DB776E76B}" destId="{C2554A98-2003-475E-98C1-D4A28F9B79F0}" srcOrd="1" destOrd="0" presId="urn:microsoft.com/office/officeart/2018/2/layout/IconCircleList"/>
    <dgm:cxn modelId="{11E5F8CB-43A3-433F-99A5-6452F94D2902}" type="presParOf" srcId="{EE42789A-0C02-4AEC-B125-8F3DB776E76B}" destId="{83AA6BAC-C780-4F0E-8CDB-D37DAF679553}" srcOrd="2" destOrd="0" presId="urn:microsoft.com/office/officeart/2018/2/layout/IconCircleList"/>
    <dgm:cxn modelId="{828CFCF6-AF3C-43EF-A2C6-2309454EB4A0}" type="presParOf" srcId="{83AA6BAC-C780-4F0E-8CDB-D37DAF679553}" destId="{F69A03DA-83A9-409E-A189-A190148EC186}" srcOrd="0" destOrd="0" presId="urn:microsoft.com/office/officeart/2018/2/layout/IconCircleList"/>
    <dgm:cxn modelId="{5B03A834-9533-41D4-9817-ECC1E0EAAEE0}" type="presParOf" srcId="{83AA6BAC-C780-4F0E-8CDB-D37DAF679553}" destId="{A7E49858-4D19-4752-92C3-29EE86AF9B05}" srcOrd="1" destOrd="0" presId="urn:microsoft.com/office/officeart/2018/2/layout/IconCircleList"/>
    <dgm:cxn modelId="{6F60C570-8089-433A-8B38-346CD9BED086}" type="presParOf" srcId="{83AA6BAC-C780-4F0E-8CDB-D37DAF679553}" destId="{F3D288BE-4741-4EC6-98DC-9BB8A3DA89BF}" srcOrd="2" destOrd="0" presId="urn:microsoft.com/office/officeart/2018/2/layout/IconCircleList"/>
    <dgm:cxn modelId="{DEC9B032-7632-4875-AAA5-C4EC69FF63B7}" type="presParOf" srcId="{83AA6BAC-C780-4F0E-8CDB-D37DAF679553}" destId="{0BA9D338-AB90-482F-8A8A-6E55B5E2FF64}" srcOrd="3" destOrd="0" presId="urn:microsoft.com/office/officeart/2018/2/layout/IconCircleList"/>
    <dgm:cxn modelId="{E69FA9D2-3B9E-4ADA-A67E-D01D9E74D550}" type="presParOf" srcId="{EE42789A-0C02-4AEC-B125-8F3DB776E76B}" destId="{153D3746-9F33-483A-A007-503CE0293236}" srcOrd="3" destOrd="0" presId="urn:microsoft.com/office/officeart/2018/2/layout/IconCircleList"/>
    <dgm:cxn modelId="{32AEE417-7DDF-47F2-BE7B-729921794F45}" type="presParOf" srcId="{EE42789A-0C02-4AEC-B125-8F3DB776E76B}" destId="{9C0BA135-7B40-4A5D-B4BE-D8C77E4591BA}" srcOrd="4" destOrd="0" presId="urn:microsoft.com/office/officeart/2018/2/layout/IconCircleList"/>
    <dgm:cxn modelId="{A0C4BF71-E52E-49E9-BE73-855D71AFA9E2}" type="presParOf" srcId="{9C0BA135-7B40-4A5D-B4BE-D8C77E4591BA}" destId="{B1511BD8-85C9-4EF2-A9C7-7EFEFA9914FF}" srcOrd="0" destOrd="0" presId="urn:microsoft.com/office/officeart/2018/2/layout/IconCircleList"/>
    <dgm:cxn modelId="{E7E4209E-79A4-45D1-9AFA-8AB721C6B2CC}" type="presParOf" srcId="{9C0BA135-7B40-4A5D-B4BE-D8C77E4591BA}" destId="{11D1BDE6-94C5-4FF2-8D0B-386F2D46F331}" srcOrd="1" destOrd="0" presId="urn:microsoft.com/office/officeart/2018/2/layout/IconCircleList"/>
    <dgm:cxn modelId="{C979B304-A78B-4B2B-8D5F-1493C919CEAE}" type="presParOf" srcId="{9C0BA135-7B40-4A5D-B4BE-D8C77E4591BA}" destId="{65CC22BE-82C4-4BE3-9CE0-62557FF56BEF}" srcOrd="2" destOrd="0" presId="urn:microsoft.com/office/officeart/2018/2/layout/IconCircleList"/>
    <dgm:cxn modelId="{CBEBB443-F085-4320-BCA4-42486C1901BA}" type="presParOf" srcId="{9C0BA135-7B40-4A5D-B4BE-D8C77E4591BA}" destId="{E16A265F-326B-46F1-9E44-E63719EA6290}" srcOrd="3" destOrd="0" presId="urn:microsoft.com/office/officeart/2018/2/layout/IconCircleList"/>
    <dgm:cxn modelId="{B4EE36A8-8A5C-4E39-B560-6DD48F7495E0}" type="presParOf" srcId="{EE42789A-0C02-4AEC-B125-8F3DB776E76B}" destId="{7F9C4906-EC9E-441C-B9A6-B383EF1C8147}" srcOrd="5" destOrd="0" presId="urn:microsoft.com/office/officeart/2018/2/layout/IconCircleList"/>
    <dgm:cxn modelId="{05E41AB7-13AE-4DBB-8BF9-4271CE4CC71A}" type="presParOf" srcId="{EE42789A-0C02-4AEC-B125-8F3DB776E76B}" destId="{2DD81E49-0690-4C23-BEFF-B6A8A21F151F}" srcOrd="6" destOrd="0" presId="urn:microsoft.com/office/officeart/2018/2/layout/IconCircleList"/>
    <dgm:cxn modelId="{F2CFD78C-67E7-471B-BE68-6ADB591D9612}" type="presParOf" srcId="{2DD81E49-0690-4C23-BEFF-B6A8A21F151F}" destId="{6235D931-07D4-4240-B5F5-B3B106BD3633}" srcOrd="0" destOrd="0" presId="urn:microsoft.com/office/officeart/2018/2/layout/IconCircleList"/>
    <dgm:cxn modelId="{447007F1-D450-4301-8B7C-C37CB2ABC708}" type="presParOf" srcId="{2DD81E49-0690-4C23-BEFF-B6A8A21F151F}" destId="{2769BDB0-3547-4FA4-9192-220B4EAC3732}" srcOrd="1" destOrd="0" presId="urn:microsoft.com/office/officeart/2018/2/layout/IconCircleList"/>
    <dgm:cxn modelId="{A2D0140E-ADFE-4A62-A1D3-3089C0EC0AB0}" type="presParOf" srcId="{2DD81E49-0690-4C23-BEFF-B6A8A21F151F}" destId="{069A4593-7F9D-491E-B6D0-3696A28C53AF}" srcOrd="2" destOrd="0" presId="urn:microsoft.com/office/officeart/2018/2/layout/IconCircleList"/>
    <dgm:cxn modelId="{EC805794-AE62-4911-B57E-137FCB91C824}" type="presParOf" srcId="{2DD81E49-0690-4C23-BEFF-B6A8A21F151F}" destId="{EFCAF725-AF49-4C43-B6D2-7F1B3F0214C0}"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E631B8-C8B7-453E-A1E8-CCA995DD29D6}"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C26EEE9C-B954-4CE2-8116-60407D94889A}">
      <dgm:prSet phldrT="[Text]"/>
      <dgm:spPr/>
      <dgm:t>
        <a:bodyPr/>
        <a:lstStyle/>
        <a:p>
          <a:r>
            <a:rPr lang="en-US" dirty="0"/>
            <a:t>Stakeholders</a:t>
          </a:r>
        </a:p>
      </dgm:t>
    </dgm:pt>
    <dgm:pt modelId="{9077606E-DFDF-4794-B9F7-C55CB723CB32}" type="parTrans" cxnId="{741CBDF7-EBE9-4ACE-9A30-09CF74753AFF}">
      <dgm:prSet/>
      <dgm:spPr/>
      <dgm:t>
        <a:bodyPr/>
        <a:lstStyle/>
        <a:p>
          <a:endParaRPr lang="en-US"/>
        </a:p>
      </dgm:t>
    </dgm:pt>
    <dgm:pt modelId="{56DB8A85-F2FB-4F5B-86F1-B6AFC87EE3B5}" type="sibTrans" cxnId="{741CBDF7-EBE9-4ACE-9A30-09CF74753AFF}">
      <dgm:prSet/>
      <dgm:spPr/>
      <dgm:t>
        <a:bodyPr/>
        <a:lstStyle/>
        <a:p>
          <a:endParaRPr lang="en-US"/>
        </a:p>
      </dgm:t>
    </dgm:pt>
    <dgm:pt modelId="{AE085540-DC92-48AC-B5D0-2BBF15521ECB}">
      <dgm:prSet phldrT="[Text]"/>
      <dgm:spPr/>
      <dgm:t>
        <a:bodyPr/>
        <a:lstStyle/>
        <a:p>
          <a:r>
            <a:rPr lang="en-US" dirty="0"/>
            <a:t>Values</a:t>
          </a:r>
        </a:p>
      </dgm:t>
    </dgm:pt>
    <dgm:pt modelId="{587A0986-6861-4295-BBB4-89527BC40E69}" type="parTrans" cxnId="{1DC032D9-103C-47CD-9E84-437ADABCE639}">
      <dgm:prSet/>
      <dgm:spPr/>
      <dgm:t>
        <a:bodyPr/>
        <a:lstStyle/>
        <a:p>
          <a:endParaRPr lang="en-US"/>
        </a:p>
      </dgm:t>
    </dgm:pt>
    <dgm:pt modelId="{97F638F8-4250-4618-8DE3-0888AE49ED43}" type="sibTrans" cxnId="{1DC032D9-103C-47CD-9E84-437ADABCE639}">
      <dgm:prSet/>
      <dgm:spPr/>
      <dgm:t>
        <a:bodyPr/>
        <a:lstStyle/>
        <a:p>
          <a:endParaRPr lang="en-US"/>
        </a:p>
      </dgm:t>
    </dgm:pt>
    <dgm:pt modelId="{2E922786-4FF2-4D7E-AFCC-9CBA3A6F610A}">
      <dgm:prSet phldrT="[Text]"/>
      <dgm:spPr/>
      <dgm:t>
        <a:bodyPr/>
        <a:lstStyle/>
        <a:p>
          <a:r>
            <a:rPr lang="en-US" dirty="0"/>
            <a:t>Value Tensions</a:t>
          </a:r>
        </a:p>
      </dgm:t>
    </dgm:pt>
    <dgm:pt modelId="{ADB1A96A-EA3F-4649-82AD-5AF516E72715}" type="parTrans" cxnId="{89607167-A4CF-40DD-B41F-193FA1BBB982}">
      <dgm:prSet/>
      <dgm:spPr/>
      <dgm:t>
        <a:bodyPr/>
        <a:lstStyle/>
        <a:p>
          <a:endParaRPr lang="en-US"/>
        </a:p>
      </dgm:t>
    </dgm:pt>
    <dgm:pt modelId="{CF39CEFF-6486-439B-A812-BF0862191F83}" type="sibTrans" cxnId="{89607167-A4CF-40DD-B41F-193FA1BBB982}">
      <dgm:prSet/>
      <dgm:spPr/>
      <dgm:t>
        <a:bodyPr/>
        <a:lstStyle/>
        <a:p>
          <a:endParaRPr lang="en-US"/>
        </a:p>
      </dgm:t>
    </dgm:pt>
    <dgm:pt modelId="{FFFB712C-94EE-4E40-8F37-B8256A9CE12A}">
      <dgm:prSet phldrT="[Text]"/>
      <dgm:spPr/>
      <dgm:t>
        <a:bodyPr/>
        <a:lstStyle/>
        <a:p>
          <a:r>
            <a:rPr lang="en-US" dirty="0"/>
            <a:t>Design Trade-offs</a:t>
          </a:r>
        </a:p>
      </dgm:t>
    </dgm:pt>
    <dgm:pt modelId="{963B9372-4D9A-4BFC-820D-99EC1451FD02}" type="parTrans" cxnId="{A34DEA68-F7F9-4108-BDE2-79FEE74497DA}">
      <dgm:prSet/>
      <dgm:spPr/>
      <dgm:t>
        <a:bodyPr/>
        <a:lstStyle/>
        <a:p>
          <a:endParaRPr lang="en-US"/>
        </a:p>
      </dgm:t>
    </dgm:pt>
    <dgm:pt modelId="{7D18EE6F-70A1-422A-B8BD-C92A5FA19884}" type="sibTrans" cxnId="{A34DEA68-F7F9-4108-BDE2-79FEE74497DA}">
      <dgm:prSet/>
      <dgm:spPr/>
      <dgm:t>
        <a:bodyPr/>
        <a:lstStyle/>
        <a:p>
          <a:endParaRPr lang="en-US"/>
        </a:p>
      </dgm:t>
    </dgm:pt>
    <dgm:pt modelId="{68DAF8F3-A676-4A90-B2D6-3E2837692F9D}" type="pres">
      <dgm:prSet presAssocID="{01E631B8-C8B7-453E-A1E8-CCA995DD29D6}" presName="Name0" presStyleCnt="0">
        <dgm:presLayoutVars>
          <dgm:dir/>
          <dgm:resizeHandles val="exact"/>
        </dgm:presLayoutVars>
      </dgm:prSet>
      <dgm:spPr/>
    </dgm:pt>
    <dgm:pt modelId="{FB784FBC-2665-43A3-9AC0-5B05D9C2B8E0}" type="pres">
      <dgm:prSet presAssocID="{01E631B8-C8B7-453E-A1E8-CCA995DD29D6}" presName="cycle" presStyleCnt="0"/>
      <dgm:spPr/>
    </dgm:pt>
    <dgm:pt modelId="{AE2E4A47-C469-4CF9-99CC-06BECD09A87C}" type="pres">
      <dgm:prSet presAssocID="{C26EEE9C-B954-4CE2-8116-60407D94889A}" presName="nodeFirstNode" presStyleLbl="node1" presStyleIdx="0" presStyleCnt="4">
        <dgm:presLayoutVars>
          <dgm:bulletEnabled val="1"/>
        </dgm:presLayoutVars>
      </dgm:prSet>
      <dgm:spPr/>
    </dgm:pt>
    <dgm:pt modelId="{A5E628C2-2296-4DEC-A3FD-96E56E6F639D}" type="pres">
      <dgm:prSet presAssocID="{56DB8A85-F2FB-4F5B-86F1-B6AFC87EE3B5}" presName="sibTransFirstNode" presStyleLbl="bgShp" presStyleIdx="0" presStyleCnt="1"/>
      <dgm:spPr/>
    </dgm:pt>
    <dgm:pt modelId="{4DC6436D-FA11-4073-95A7-FCC5D3D4CD11}" type="pres">
      <dgm:prSet presAssocID="{AE085540-DC92-48AC-B5D0-2BBF15521ECB}" presName="nodeFollowingNodes" presStyleLbl="node1" presStyleIdx="1" presStyleCnt="4">
        <dgm:presLayoutVars>
          <dgm:bulletEnabled val="1"/>
        </dgm:presLayoutVars>
      </dgm:prSet>
      <dgm:spPr/>
    </dgm:pt>
    <dgm:pt modelId="{01AEDEEA-7EE5-40A2-B9B7-1A63D1696D63}" type="pres">
      <dgm:prSet presAssocID="{2E922786-4FF2-4D7E-AFCC-9CBA3A6F610A}" presName="nodeFollowingNodes" presStyleLbl="node1" presStyleIdx="2" presStyleCnt="4">
        <dgm:presLayoutVars>
          <dgm:bulletEnabled val="1"/>
        </dgm:presLayoutVars>
      </dgm:prSet>
      <dgm:spPr/>
    </dgm:pt>
    <dgm:pt modelId="{6E97AE0F-B38D-4A92-9657-9AD72CFAB048}" type="pres">
      <dgm:prSet presAssocID="{FFFB712C-94EE-4E40-8F37-B8256A9CE12A}" presName="nodeFollowingNodes" presStyleLbl="node1" presStyleIdx="3" presStyleCnt="4">
        <dgm:presLayoutVars>
          <dgm:bulletEnabled val="1"/>
        </dgm:presLayoutVars>
      </dgm:prSet>
      <dgm:spPr/>
    </dgm:pt>
  </dgm:ptLst>
  <dgm:cxnLst>
    <dgm:cxn modelId="{36CAA10F-C2F3-428B-9E0B-A9A2A5CC661D}" type="presOf" srcId="{C26EEE9C-B954-4CE2-8116-60407D94889A}" destId="{AE2E4A47-C469-4CF9-99CC-06BECD09A87C}" srcOrd="0" destOrd="0" presId="urn:microsoft.com/office/officeart/2005/8/layout/cycle3"/>
    <dgm:cxn modelId="{42C98A33-15C5-4946-ADB6-A5730DCE56F9}" type="presOf" srcId="{FFFB712C-94EE-4E40-8F37-B8256A9CE12A}" destId="{6E97AE0F-B38D-4A92-9657-9AD72CFAB048}" srcOrd="0" destOrd="0" presId="urn:microsoft.com/office/officeart/2005/8/layout/cycle3"/>
    <dgm:cxn modelId="{3D89D464-5B0B-4DC9-B934-9D260E7BA8DE}" type="presOf" srcId="{2E922786-4FF2-4D7E-AFCC-9CBA3A6F610A}" destId="{01AEDEEA-7EE5-40A2-B9B7-1A63D1696D63}" srcOrd="0" destOrd="0" presId="urn:microsoft.com/office/officeart/2005/8/layout/cycle3"/>
    <dgm:cxn modelId="{89607167-A4CF-40DD-B41F-193FA1BBB982}" srcId="{01E631B8-C8B7-453E-A1E8-CCA995DD29D6}" destId="{2E922786-4FF2-4D7E-AFCC-9CBA3A6F610A}" srcOrd="2" destOrd="0" parTransId="{ADB1A96A-EA3F-4649-82AD-5AF516E72715}" sibTransId="{CF39CEFF-6486-439B-A812-BF0862191F83}"/>
    <dgm:cxn modelId="{A34DEA68-F7F9-4108-BDE2-79FEE74497DA}" srcId="{01E631B8-C8B7-453E-A1E8-CCA995DD29D6}" destId="{FFFB712C-94EE-4E40-8F37-B8256A9CE12A}" srcOrd="3" destOrd="0" parTransId="{963B9372-4D9A-4BFC-820D-99EC1451FD02}" sibTransId="{7D18EE6F-70A1-422A-B8BD-C92A5FA19884}"/>
    <dgm:cxn modelId="{5F4B0B56-E2A0-49E6-86F2-C96A51FFC9B7}" type="presOf" srcId="{AE085540-DC92-48AC-B5D0-2BBF15521ECB}" destId="{4DC6436D-FA11-4073-95A7-FCC5D3D4CD11}" srcOrd="0" destOrd="0" presId="urn:microsoft.com/office/officeart/2005/8/layout/cycle3"/>
    <dgm:cxn modelId="{641F97B5-ED6C-4009-B654-9FA391108555}" type="presOf" srcId="{01E631B8-C8B7-453E-A1E8-CCA995DD29D6}" destId="{68DAF8F3-A676-4A90-B2D6-3E2837692F9D}" srcOrd="0" destOrd="0" presId="urn:microsoft.com/office/officeart/2005/8/layout/cycle3"/>
    <dgm:cxn modelId="{1DC032D9-103C-47CD-9E84-437ADABCE639}" srcId="{01E631B8-C8B7-453E-A1E8-CCA995DD29D6}" destId="{AE085540-DC92-48AC-B5D0-2BBF15521ECB}" srcOrd="1" destOrd="0" parTransId="{587A0986-6861-4295-BBB4-89527BC40E69}" sibTransId="{97F638F8-4250-4618-8DE3-0888AE49ED43}"/>
    <dgm:cxn modelId="{DB3B95EA-8EC9-44E1-B496-A9666D8D2760}" type="presOf" srcId="{56DB8A85-F2FB-4F5B-86F1-B6AFC87EE3B5}" destId="{A5E628C2-2296-4DEC-A3FD-96E56E6F639D}" srcOrd="0" destOrd="0" presId="urn:microsoft.com/office/officeart/2005/8/layout/cycle3"/>
    <dgm:cxn modelId="{741CBDF7-EBE9-4ACE-9A30-09CF74753AFF}" srcId="{01E631B8-C8B7-453E-A1E8-CCA995DD29D6}" destId="{C26EEE9C-B954-4CE2-8116-60407D94889A}" srcOrd="0" destOrd="0" parTransId="{9077606E-DFDF-4794-B9F7-C55CB723CB32}" sibTransId="{56DB8A85-F2FB-4F5B-86F1-B6AFC87EE3B5}"/>
    <dgm:cxn modelId="{A416CD89-B46E-4F17-B0F7-CA2E08CC47FF}" type="presParOf" srcId="{68DAF8F3-A676-4A90-B2D6-3E2837692F9D}" destId="{FB784FBC-2665-43A3-9AC0-5B05D9C2B8E0}" srcOrd="0" destOrd="0" presId="urn:microsoft.com/office/officeart/2005/8/layout/cycle3"/>
    <dgm:cxn modelId="{2DFCB6D3-7C3A-4C99-B502-D115A9C8E800}" type="presParOf" srcId="{FB784FBC-2665-43A3-9AC0-5B05D9C2B8E0}" destId="{AE2E4A47-C469-4CF9-99CC-06BECD09A87C}" srcOrd="0" destOrd="0" presId="urn:microsoft.com/office/officeart/2005/8/layout/cycle3"/>
    <dgm:cxn modelId="{3AB12451-55CC-460E-BBB7-3E8735B8DC7E}" type="presParOf" srcId="{FB784FBC-2665-43A3-9AC0-5B05D9C2B8E0}" destId="{A5E628C2-2296-4DEC-A3FD-96E56E6F639D}" srcOrd="1" destOrd="0" presId="urn:microsoft.com/office/officeart/2005/8/layout/cycle3"/>
    <dgm:cxn modelId="{EC55AB8A-BEE1-498B-97AD-79E12BB7956B}" type="presParOf" srcId="{FB784FBC-2665-43A3-9AC0-5B05D9C2B8E0}" destId="{4DC6436D-FA11-4073-95A7-FCC5D3D4CD11}" srcOrd="2" destOrd="0" presId="urn:microsoft.com/office/officeart/2005/8/layout/cycle3"/>
    <dgm:cxn modelId="{26F77541-F585-4DD5-85E9-9423A8117BFA}" type="presParOf" srcId="{FB784FBC-2665-43A3-9AC0-5B05D9C2B8E0}" destId="{01AEDEEA-7EE5-40A2-B9B7-1A63D1696D63}" srcOrd="3" destOrd="0" presId="urn:microsoft.com/office/officeart/2005/8/layout/cycle3"/>
    <dgm:cxn modelId="{57C0196E-89DE-453D-B0B2-84FB912C5BBC}" type="presParOf" srcId="{FB784FBC-2665-43A3-9AC0-5B05D9C2B8E0}" destId="{6E97AE0F-B38D-4A92-9657-9AD72CFAB048}"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BB10420-5617-47E4-809A-1681A729A37A}" type="doc">
      <dgm:prSet loTypeId="urn:microsoft.com/office/officeart/2016/7/layout/VerticalSolidActionList" loCatId="List" qsTypeId="urn:microsoft.com/office/officeart/2005/8/quickstyle/simple1" qsCatId="simple" csTypeId="urn:microsoft.com/office/officeart/2005/8/colors/colorful1" csCatId="colorful" phldr="1"/>
      <dgm:spPr/>
      <dgm:t>
        <a:bodyPr/>
        <a:lstStyle/>
        <a:p>
          <a:endParaRPr lang="en-US"/>
        </a:p>
      </dgm:t>
    </dgm:pt>
    <dgm:pt modelId="{A67929DF-FDE8-4A84-AD3C-0D48238C9BFC}">
      <dgm:prSet custT="1"/>
      <dgm:spPr/>
      <dgm:t>
        <a:bodyPr/>
        <a:lstStyle/>
        <a:p>
          <a:r>
            <a:rPr lang="en-US" sz="2400" dirty="0"/>
            <a:t>Identify Red Lines</a:t>
          </a:r>
        </a:p>
      </dgm:t>
    </dgm:pt>
    <dgm:pt modelId="{6E8C789A-3330-4AB0-9B54-5366D9265D57}" type="parTrans" cxnId="{DE44960C-88EE-4248-A759-DF4DAF01167E}">
      <dgm:prSet/>
      <dgm:spPr/>
      <dgm:t>
        <a:bodyPr/>
        <a:lstStyle/>
        <a:p>
          <a:endParaRPr lang="en-US" sz="3200"/>
        </a:p>
      </dgm:t>
    </dgm:pt>
    <dgm:pt modelId="{86C2BF9B-DFA8-40E2-A32A-AA74DEA76828}" type="sibTrans" cxnId="{DE44960C-88EE-4248-A759-DF4DAF01167E}">
      <dgm:prSet/>
      <dgm:spPr/>
      <dgm:t>
        <a:bodyPr/>
        <a:lstStyle/>
        <a:p>
          <a:endParaRPr lang="en-US" sz="3200"/>
        </a:p>
      </dgm:t>
    </dgm:pt>
    <dgm:pt modelId="{CF798B43-299C-4CB1-B9D7-E9AF282C5612}">
      <dgm:prSet custT="1"/>
      <dgm:spPr/>
      <dgm:t>
        <a:bodyPr/>
        <a:lstStyle/>
        <a:p>
          <a:r>
            <a:rPr lang="en-US" sz="1800" i="1" dirty="0"/>
            <a:t>Red lines</a:t>
          </a:r>
          <a:r>
            <a:rPr lang="en-US" sz="1800" dirty="0"/>
            <a:t>: bedrock values that cannot be violated</a:t>
          </a:r>
        </a:p>
      </dgm:t>
    </dgm:pt>
    <dgm:pt modelId="{1115D85B-A94A-4806-8B8E-B2E5B785D8AF}" type="parTrans" cxnId="{906D4936-880E-4031-A1A6-8CCBC73B334F}">
      <dgm:prSet/>
      <dgm:spPr/>
      <dgm:t>
        <a:bodyPr/>
        <a:lstStyle/>
        <a:p>
          <a:endParaRPr lang="en-US" sz="3200"/>
        </a:p>
      </dgm:t>
    </dgm:pt>
    <dgm:pt modelId="{27703A7C-1623-421F-B4AA-2248C71A0327}" type="sibTrans" cxnId="{906D4936-880E-4031-A1A6-8CCBC73B334F}">
      <dgm:prSet/>
      <dgm:spPr/>
      <dgm:t>
        <a:bodyPr/>
        <a:lstStyle/>
        <a:p>
          <a:endParaRPr lang="en-US" sz="3200"/>
        </a:p>
      </dgm:t>
    </dgm:pt>
    <dgm:pt modelId="{3828CDBF-A626-4885-A8A6-647B9C767D9E}">
      <dgm:prSet custT="1"/>
      <dgm:spPr/>
      <dgm:t>
        <a:bodyPr/>
        <a:lstStyle/>
        <a:p>
          <a:r>
            <a:rPr lang="en-US" sz="1600" dirty="0"/>
            <a:t>Address these first</a:t>
          </a:r>
        </a:p>
      </dgm:t>
    </dgm:pt>
    <dgm:pt modelId="{60FD93DB-C59A-4ADF-A807-475E5322BFB9}" type="parTrans" cxnId="{B71EAFC9-7984-4F76-BF48-F7472B65AD13}">
      <dgm:prSet/>
      <dgm:spPr/>
      <dgm:t>
        <a:bodyPr/>
        <a:lstStyle/>
        <a:p>
          <a:endParaRPr lang="en-US" sz="3200"/>
        </a:p>
      </dgm:t>
    </dgm:pt>
    <dgm:pt modelId="{F4B673CA-498B-4120-BB15-B8B76AAF7D76}" type="sibTrans" cxnId="{B71EAFC9-7984-4F76-BF48-F7472B65AD13}">
      <dgm:prSet/>
      <dgm:spPr/>
      <dgm:t>
        <a:bodyPr/>
        <a:lstStyle/>
        <a:p>
          <a:endParaRPr lang="en-US" sz="3200"/>
        </a:p>
      </dgm:t>
    </dgm:pt>
    <dgm:pt modelId="{20F2261C-3860-4D0F-B5DD-264EAE612A1E}">
      <dgm:prSet custT="1"/>
      <dgm:spPr/>
      <dgm:t>
        <a:bodyPr/>
        <a:lstStyle/>
        <a:p>
          <a:r>
            <a:rPr lang="en-US" sz="2400" dirty="0"/>
            <a:t>Look for Win—Wins</a:t>
          </a:r>
        </a:p>
      </dgm:t>
    </dgm:pt>
    <dgm:pt modelId="{4A66EFE3-0848-473F-BAB4-DA687270765D}" type="parTrans" cxnId="{7D9D5829-7741-45F3-BC98-0C2A9A45AD01}">
      <dgm:prSet/>
      <dgm:spPr/>
      <dgm:t>
        <a:bodyPr/>
        <a:lstStyle/>
        <a:p>
          <a:endParaRPr lang="en-US" sz="3200"/>
        </a:p>
      </dgm:t>
    </dgm:pt>
    <dgm:pt modelId="{5189F97C-7E1D-4883-BE57-B28D303B4095}" type="sibTrans" cxnId="{7D9D5829-7741-45F3-BC98-0C2A9A45AD01}">
      <dgm:prSet/>
      <dgm:spPr/>
      <dgm:t>
        <a:bodyPr/>
        <a:lstStyle/>
        <a:p>
          <a:endParaRPr lang="en-US" sz="3200"/>
        </a:p>
      </dgm:t>
    </dgm:pt>
    <dgm:pt modelId="{45FCAF53-9B6D-4EE4-8CDD-F8787D800845}">
      <dgm:prSet custT="1"/>
      <dgm:spPr/>
      <dgm:t>
        <a:bodyPr/>
        <a:lstStyle/>
        <a:p>
          <a:r>
            <a:rPr lang="en-US" sz="1800" dirty="0"/>
            <a:t>Look for win—win scenarios</a:t>
          </a:r>
        </a:p>
      </dgm:t>
    </dgm:pt>
    <dgm:pt modelId="{BF173AE7-8CD5-4177-A03A-8218E212D6F5}" type="parTrans" cxnId="{C0607EE1-442F-4DD6-838A-8CF54CFEBFC8}">
      <dgm:prSet/>
      <dgm:spPr/>
      <dgm:t>
        <a:bodyPr/>
        <a:lstStyle/>
        <a:p>
          <a:endParaRPr lang="en-US" sz="3200"/>
        </a:p>
      </dgm:t>
    </dgm:pt>
    <dgm:pt modelId="{17FE3ACD-BEB5-412B-804A-273CB409511A}" type="sibTrans" cxnId="{C0607EE1-442F-4DD6-838A-8CF54CFEBFC8}">
      <dgm:prSet/>
      <dgm:spPr/>
      <dgm:t>
        <a:bodyPr/>
        <a:lstStyle/>
        <a:p>
          <a:endParaRPr lang="en-US" sz="3200"/>
        </a:p>
      </dgm:t>
    </dgm:pt>
    <dgm:pt modelId="{FC32C6FF-6D2F-40AD-BD3B-8379BF2F4F4B}">
      <dgm:prSet custT="1"/>
      <dgm:spPr/>
      <dgm:t>
        <a:bodyPr/>
        <a:lstStyle/>
        <a:p>
          <a:r>
            <a:rPr lang="en-US" sz="1600" dirty="0"/>
            <a:t>Some stakeholders may be agreement; others may want the same outcome but for different reasons</a:t>
          </a:r>
        </a:p>
      </dgm:t>
    </dgm:pt>
    <dgm:pt modelId="{03555B9B-CE1C-4B7D-9496-B7994F0B65F6}" type="parTrans" cxnId="{E002E783-EB7A-4168-A3CB-FF273AB0154B}">
      <dgm:prSet/>
      <dgm:spPr/>
      <dgm:t>
        <a:bodyPr/>
        <a:lstStyle/>
        <a:p>
          <a:endParaRPr lang="en-US" sz="3200"/>
        </a:p>
      </dgm:t>
    </dgm:pt>
    <dgm:pt modelId="{4A16353F-6540-424F-B3ED-A844999C3D7A}" type="sibTrans" cxnId="{E002E783-EB7A-4168-A3CB-FF273AB0154B}">
      <dgm:prSet/>
      <dgm:spPr/>
      <dgm:t>
        <a:bodyPr/>
        <a:lstStyle/>
        <a:p>
          <a:endParaRPr lang="en-US" sz="3200"/>
        </a:p>
      </dgm:t>
    </dgm:pt>
    <dgm:pt modelId="{2499F6A6-3BE4-47C5-A260-B54116DD6D59}">
      <dgm:prSet custT="1"/>
      <dgm:spPr/>
      <dgm:t>
        <a:bodyPr/>
        <a:lstStyle/>
        <a:p>
          <a:r>
            <a:rPr lang="en-US" sz="2400" dirty="0"/>
            <a:t>Embrace Tradeoffs</a:t>
          </a:r>
        </a:p>
      </dgm:t>
    </dgm:pt>
    <dgm:pt modelId="{250A97F1-A9B6-4CF3-8868-2DD47708CEB6}" type="parTrans" cxnId="{5AEB0A19-F428-43A4-975A-3FED53567FE5}">
      <dgm:prSet/>
      <dgm:spPr/>
      <dgm:t>
        <a:bodyPr/>
        <a:lstStyle/>
        <a:p>
          <a:endParaRPr lang="en-US" sz="3200"/>
        </a:p>
      </dgm:t>
    </dgm:pt>
    <dgm:pt modelId="{3A687AD5-70E3-4BB2-AA75-2CA65E23962C}" type="sibTrans" cxnId="{5AEB0A19-F428-43A4-975A-3FED53567FE5}">
      <dgm:prSet/>
      <dgm:spPr/>
      <dgm:t>
        <a:bodyPr/>
        <a:lstStyle/>
        <a:p>
          <a:endParaRPr lang="en-US" sz="3200"/>
        </a:p>
      </dgm:t>
    </dgm:pt>
    <dgm:pt modelId="{B67857C3-9DD5-4F7F-977B-EA1B881A6DBC}">
      <dgm:prSet custT="1"/>
      <dgm:spPr/>
      <dgm:t>
        <a:bodyPr/>
        <a:lstStyle/>
        <a:p>
          <a:r>
            <a:rPr lang="en-US" sz="1800" dirty="0"/>
            <a:t>Be open and honest when value tradeoffs are necessary</a:t>
          </a:r>
        </a:p>
      </dgm:t>
    </dgm:pt>
    <dgm:pt modelId="{CE6E90D1-B3C1-4D70-B9A4-17DEA03B0762}" type="parTrans" cxnId="{56900C1D-FCC4-4771-8C97-42979BCCEF33}">
      <dgm:prSet/>
      <dgm:spPr/>
      <dgm:t>
        <a:bodyPr/>
        <a:lstStyle/>
        <a:p>
          <a:endParaRPr lang="en-US" sz="3200"/>
        </a:p>
      </dgm:t>
    </dgm:pt>
    <dgm:pt modelId="{5D00E44F-3E8D-4AFC-B1F2-8C6D18051715}" type="sibTrans" cxnId="{56900C1D-FCC4-4771-8C97-42979BCCEF33}">
      <dgm:prSet/>
      <dgm:spPr/>
      <dgm:t>
        <a:bodyPr/>
        <a:lstStyle/>
        <a:p>
          <a:endParaRPr lang="en-US" sz="3200"/>
        </a:p>
      </dgm:t>
    </dgm:pt>
    <dgm:pt modelId="{1EF65009-723B-463A-BF4C-CD4B967A2471}">
      <dgm:prSet custT="1"/>
      <dgm:spPr/>
      <dgm:t>
        <a:bodyPr/>
        <a:lstStyle/>
        <a:p>
          <a:r>
            <a:rPr lang="en-US" sz="1600" dirty="0"/>
            <a:t>E.g. when functionality and privacy are in tension, both can be addressed through informed consent</a:t>
          </a:r>
        </a:p>
      </dgm:t>
    </dgm:pt>
    <dgm:pt modelId="{98EC74FE-6F2C-4415-9972-A3E3A5B1AAB7}" type="parTrans" cxnId="{65867285-BB3B-4477-A18E-84D684FAC759}">
      <dgm:prSet/>
      <dgm:spPr/>
      <dgm:t>
        <a:bodyPr/>
        <a:lstStyle/>
        <a:p>
          <a:endParaRPr lang="en-US" sz="3200"/>
        </a:p>
      </dgm:t>
    </dgm:pt>
    <dgm:pt modelId="{80DC043F-F7A4-4BFD-A792-7F1C52E8AFA9}" type="sibTrans" cxnId="{65867285-BB3B-4477-A18E-84D684FAC759}">
      <dgm:prSet/>
      <dgm:spPr/>
      <dgm:t>
        <a:bodyPr/>
        <a:lstStyle/>
        <a:p>
          <a:endParaRPr lang="en-US" sz="3200"/>
        </a:p>
      </dgm:t>
    </dgm:pt>
    <dgm:pt modelId="{7811A6EA-B824-4BE7-B4E4-8B10B6ACAA3D}">
      <dgm:prSet custT="1"/>
      <dgm:spPr/>
      <dgm:t>
        <a:bodyPr/>
        <a:lstStyle/>
        <a:p>
          <a:r>
            <a:rPr lang="en-US" sz="2400" dirty="0"/>
            <a:t>Don’t Forget Social Solutions</a:t>
          </a:r>
        </a:p>
      </dgm:t>
    </dgm:pt>
    <dgm:pt modelId="{9882BA79-7B55-48CB-8297-E3D425169695}" type="parTrans" cxnId="{B306D8D1-DAE6-440F-9641-8507A7F9527C}">
      <dgm:prSet/>
      <dgm:spPr/>
      <dgm:t>
        <a:bodyPr/>
        <a:lstStyle/>
        <a:p>
          <a:endParaRPr lang="en-US" sz="3200"/>
        </a:p>
      </dgm:t>
    </dgm:pt>
    <dgm:pt modelId="{81F1246D-5C53-40E7-8760-3C0C83222FED}" type="sibTrans" cxnId="{B306D8D1-DAE6-440F-9641-8507A7F9527C}">
      <dgm:prSet/>
      <dgm:spPr/>
      <dgm:t>
        <a:bodyPr/>
        <a:lstStyle/>
        <a:p>
          <a:endParaRPr lang="en-US" sz="3200"/>
        </a:p>
      </dgm:t>
    </dgm:pt>
    <dgm:pt modelId="{68287463-1CC8-46D1-B6E4-9F0CD4C2B8BE}">
      <dgm:prSet custT="1"/>
      <dgm:spPr/>
      <dgm:t>
        <a:bodyPr/>
        <a:lstStyle/>
        <a:p>
          <a:r>
            <a:rPr lang="en-US" sz="1800" dirty="0"/>
            <a:t>Creatively leverage technical and social solutions in concert</a:t>
          </a:r>
        </a:p>
      </dgm:t>
    </dgm:pt>
    <dgm:pt modelId="{EB618804-D1D1-4A89-9549-4484A15CEB43}" type="parTrans" cxnId="{938E6762-4BDC-4A8D-8863-81A9FF52D775}">
      <dgm:prSet/>
      <dgm:spPr/>
      <dgm:t>
        <a:bodyPr/>
        <a:lstStyle/>
        <a:p>
          <a:endParaRPr lang="en-US" sz="3200"/>
        </a:p>
      </dgm:t>
    </dgm:pt>
    <dgm:pt modelId="{A4764D98-0F14-4993-9846-E7F0CCEE288F}" type="sibTrans" cxnId="{938E6762-4BDC-4A8D-8863-81A9FF52D775}">
      <dgm:prSet/>
      <dgm:spPr/>
      <dgm:t>
        <a:bodyPr/>
        <a:lstStyle/>
        <a:p>
          <a:endParaRPr lang="en-US" sz="3200"/>
        </a:p>
      </dgm:t>
    </dgm:pt>
    <dgm:pt modelId="{DA159912-F4AC-4847-8502-E8961059E5FE}">
      <dgm:prSet custT="1"/>
      <dgm:spPr/>
      <dgm:t>
        <a:bodyPr/>
        <a:lstStyle/>
        <a:p>
          <a:r>
            <a:rPr lang="en-US" sz="1600" dirty="0"/>
            <a:t>E.g. if a new system is going to automate away jobs, pair it with a retraining program</a:t>
          </a:r>
        </a:p>
      </dgm:t>
    </dgm:pt>
    <dgm:pt modelId="{8988AA04-091E-4906-A03B-D834FDAA9AA2}" type="parTrans" cxnId="{11F62B72-D333-4C8F-BBEE-D1F5BC18773E}">
      <dgm:prSet/>
      <dgm:spPr/>
      <dgm:t>
        <a:bodyPr/>
        <a:lstStyle/>
        <a:p>
          <a:endParaRPr lang="en-US" sz="3200"/>
        </a:p>
      </dgm:t>
    </dgm:pt>
    <dgm:pt modelId="{2A3D6A85-D55D-4110-A09E-BCE9ED1F05D2}" type="sibTrans" cxnId="{11F62B72-D333-4C8F-BBEE-D1F5BC18773E}">
      <dgm:prSet/>
      <dgm:spPr/>
      <dgm:t>
        <a:bodyPr/>
        <a:lstStyle/>
        <a:p>
          <a:endParaRPr lang="en-US" sz="3200"/>
        </a:p>
      </dgm:t>
    </dgm:pt>
    <dgm:pt modelId="{964C7A92-B506-458E-82CD-8D23EEF4B623}" type="pres">
      <dgm:prSet presAssocID="{6BB10420-5617-47E4-809A-1681A729A37A}" presName="Name0" presStyleCnt="0">
        <dgm:presLayoutVars>
          <dgm:dir/>
          <dgm:animLvl val="lvl"/>
          <dgm:resizeHandles val="exact"/>
        </dgm:presLayoutVars>
      </dgm:prSet>
      <dgm:spPr/>
    </dgm:pt>
    <dgm:pt modelId="{1F3B3704-76D1-46BF-91E7-475B84B9D6CE}" type="pres">
      <dgm:prSet presAssocID="{A67929DF-FDE8-4A84-AD3C-0D48238C9BFC}" presName="linNode" presStyleCnt="0"/>
      <dgm:spPr/>
    </dgm:pt>
    <dgm:pt modelId="{761C2293-FD72-46FC-AC9B-F03782CCA3A2}" type="pres">
      <dgm:prSet presAssocID="{A67929DF-FDE8-4A84-AD3C-0D48238C9BFC}" presName="parentText" presStyleLbl="alignNode1" presStyleIdx="0" presStyleCnt="4">
        <dgm:presLayoutVars>
          <dgm:chMax val="1"/>
          <dgm:bulletEnabled/>
        </dgm:presLayoutVars>
      </dgm:prSet>
      <dgm:spPr/>
    </dgm:pt>
    <dgm:pt modelId="{E6F48213-069D-4396-8ADE-2F0A5BD85595}" type="pres">
      <dgm:prSet presAssocID="{A67929DF-FDE8-4A84-AD3C-0D48238C9BFC}" presName="descendantText" presStyleLbl="alignAccFollowNode1" presStyleIdx="0" presStyleCnt="4">
        <dgm:presLayoutVars>
          <dgm:bulletEnabled/>
        </dgm:presLayoutVars>
      </dgm:prSet>
      <dgm:spPr/>
    </dgm:pt>
    <dgm:pt modelId="{801F53AA-7B0C-4D2A-8432-2B58D2DB2C81}" type="pres">
      <dgm:prSet presAssocID="{86C2BF9B-DFA8-40E2-A32A-AA74DEA76828}" presName="sp" presStyleCnt="0"/>
      <dgm:spPr/>
    </dgm:pt>
    <dgm:pt modelId="{A592F657-6F10-4BB3-993E-E571CCF10103}" type="pres">
      <dgm:prSet presAssocID="{20F2261C-3860-4D0F-B5DD-264EAE612A1E}" presName="linNode" presStyleCnt="0"/>
      <dgm:spPr/>
    </dgm:pt>
    <dgm:pt modelId="{1D5F1E06-3259-4F80-A6F2-BEF690C4B17D}" type="pres">
      <dgm:prSet presAssocID="{20F2261C-3860-4D0F-B5DD-264EAE612A1E}" presName="parentText" presStyleLbl="alignNode1" presStyleIdx="1" presStyleCnt="4">
        <dgm:presLayoutVars>
          <dgm:chMax val="1"/>
          <dgm:bulletEnabled/>
        </dgm:presLayoutVars>
      </dgm:prSet>
      <dgm:spPr/>
    </dgm:pt>
    <dgm:pt modelId="{98DDB687-F15F-4814-9314-D803572C3D2F}" type="pres">
      <dgm:prSet presAssocID="{20F2261C-3860-4D0F-B5DD-264EAE612A1E}" presName="descendantText" presStyleLbl="alignAccFollowNode1" presStyleIdx="1" presStyleCnt="4">
        <dgm:presLayoutVars>
          <dgm:bulletEnabled/>
        </dgm:presLayoutVars>
      </dgm:prSet>
      <dgm:spPr/>
    </dgm:pt>
    <dgm:pt modelId="{EC1F5A1E-29BB-46D5-BC6C-B8FA5C0C14CD}" type="pres">
      <dgm:prSet presAssocID="{5189F97C-7E1D-4883-BE57-B28D303B4095}" presName="sp" presStyleCnt="0"/>
      <dgm:spPr/>
    </dgm:pt>
    <dgm:pt modelId="{42019472-489E-4934-8657-8256DC6D53C7}" type="pres">
      <dgm:prSet presAssocID="{2499F6A6-3BE4-47C5-A260-B54116DD6D59}" presName="linNode" presStyleCnt="0"/>
      <dgm:spPr/>
    </dgm:pt>
    <dgm:pt modelId="{5C1EEB7D-D478-410C-A083-2E3B62F8A740}" type="pres">
      <dgm:prSet presAssocID="{2499F6A6-3BE4-47C5-A260-B54116DD6D59}" presName="parentText" presStyleLbl="alignNode1" presStyleIdx="2" presStyleCnt="4">
        <dgm:presLayoutVars>
          <dgm:chMax val="1"/>
          <dgm:bulletEnabled/>
        </dgm:presLayoutVars>
      </dgm:prSet>
      <dgm:spPr/>
    </dgm:pt>
    <dgm:pt modelId="{3CCE994E-6EB4-4F3E-ADBA-6AC2F8AF2E61}" type="pres">
      <dgm:prSet presAssocID="{2499F6A6-3BE4-47C5-A260-B54116DD6D59}" presName="descendantText" presStyleLbl="alignAccFollowNode1" presStyleIdx="2" presStyleCnt="4">
        <dgm:presLayoutVars>
          <dgm:bulletEnabled/>
        </dgm:presLayoutVars>
      </dgm:prSet>
      <dgm:spPr/>
    </dgm:pt>
    <dgm:pt modelId="{06F4FC03-462B-4B7A-A688-9F4CB6B28EF8}" type="pres">
      <dgm:prSet presAssocID="{3A687AD5-70E3-4BB2-AA75-2CA65E23962C}" presName="sp" presStyleCnt="0"/>
      <dgm:spPr/>
    </dgm:pt>
    <dgm:pt modelId="{164E205D-9BF1-457E-8BBC-DECEBEABE924}" type="pres">
      <dgm:prSet presAssocID="{7811A6EA-B824-4BE7-B4E4-8B10B6ACAA3D}" presName="linNode" presStyleCnt="0"/>
      <dgm:spPr/>
    </dgm:pt>
    <dgm:pt modelId="{7AF06DD6-F95F-4589-B52F-A8865B0391F4}" type="pres">
      <dgm:prSet presAssocID="{7811A6EA-B824-4BE7-B4E4-8B10B6ACAA3D}" presName="parentText" presStyleLbl="alignNode1" presStyleIdx="3" presStyleCnt="4">
        <dgm:presLayoutVars>
          <dgm:chMax val="1"/>
          <dgm:bulletEnabled/>
        </dgm:presLayoutVars>
      </dgm:prSet>
      <dgm:spPr/>
    </dgm:pt>
    <dgm:pt modelId="{B2B32E18-F142-4EFB-B8F9-FD905684DC44}" type="pres">
      <dgm:prSet presAssocID="{7811A6EA-B824-4BE7-B4E4-8B10B6ACAA3D}" presName="descendantText" presStyleLbl="alignAccFollowNode1" presStyleIdx="3" presStyleCnt="4">
        <dgm:presLayoutVars>
          <dgm:bulletEnabled/>
        </dgm:presLayoutVars>
      </dgm:prSet>
      <dgm:spPr/>
    </dgm:pt>
  </dgm:ptLst>
  <dgm:cxnLst>
    <dgm:cxn modelId="{76C9B408-19BA-448F-9F49-AE122ED2E97C}" type="presOf" srcId="{CF798B43-299C-4CB1-B9D7-E9AF282C5612}" destId="{E6F48213-069D-4396-8ADE-2F0A5BD85595}" srcOrd="0" destOrd="0" presId="urn:microsoft.com/office/officeart/2016/7/layout/VerticalSolidActionList"/>
    <dgm:cxn modelId="{DE44960C-88EE-4248-A759-DF4DAF01167E}" srcId="{6BB10420-5617-47E4-809A-1681A729A37A}" destId="{A67929DF-FDE8-4A84-AD3C-0D48238C9BFC}" srcOrd="0" destOrd="0" parTransId="{6E8C789A-3330-4AB0-9B54-5366D9265D57}" sibTransId="{86C2BF9B-DFA8-40E2-A32A-AA74DEA76828}"/>
    <dgm:cxn modelId="{5AEB0A19-F428-43A4-975A-3FED53567FE5}" srcId="{6BB10420-5617-47E4-809A-1681A729A37A}" destId="{2499F6A6-3BE4-47C5-A260-B54116DD6D59}" srcOrd="2" destOrd="0" parTransId="{250A97F1-A9B6-4CF3-8868-2DD47708CEB6}" sibTransId="{3A687AD5-70E3-4BB2-AA75-2CA65E23962C}"/>
    <dgm:cxn modelId="{56900C1D-FCC4-4771-8C97-42979BCCEF33}" srcId="{2499F6A6-3BE4-47C5-A260-B54116DD6D59}" destId="{B67857C3-9DD5-4F7F-977B-EA1B881A6DBC}" srcOrd="0" destOrd="0" parTransId="{CE6E90D1-B3C1-4D70-B9A4-17DEA03B0762}" sibTransId="{5D00E44F-3E8D-4AFC-B1F2-8C6D18051715}"/>
    <dgm:cxn modelId="{7D9D5829-7741-45F3-BC98-0C2A9A45AD01}" srcId="{6BB10420-5617-47E4-809A-1681A729A37A}" destId="{20F2261C-3860-4D0F-B5DD-264EAE612A1E}" srcOrd="1" destOrd="0" parTransId="{4A66EFE3-0848-473F-BAB4-DA687270765D}" sibTransId="{5189F97C-7E1D-4883-BE57-B28D303B4095}"/>
    <dgm:cxn modelId="{906D4936-880E-4031-A1A6-8CCBC73B334F}" srcId="{A67929DF-FDE8-4A84-AD3C-0D48238C9BFC}" destId="{CF798B43-299C-4CB1-B9D7-E9AF282C5612}" srcOrd="0" destOrd="0" parTransId="{1115D85B-A94A-4806-8B8E-B2E5B785D8AF}" sibTransId="{27703A7C-1623-421F-B4AA-2248C71A0327}"/>
    <dgm:cxn modelId="{66B67D3E-A363-4C2C-B3E0-F4D02F8D486E}" type="presOf" srcId="{7811A6EA-B824-4BE7-B4E4-8B10B6ACAA3D}" destId="{7AF06DD6-F95F-4589-B52F-A8865B0391F4}" srcOrd="0" destOrd="0" presId="urn:microsoft.com/office/officeart/2016/7/layout/VerticalSolidActionList"/>
    <dgm:cxn modelId="{938E6762-4BDC-4A8D-8863-81A9FF52D775}" srcId="{7811A6EA-B824-4BE7-B4E4-8B10B6ACAA3D}" destId="{68287463-1CC8-46D1-B6E4-9F0CD4C2B8BE}" srcOrd="0" destOrd="0" parTransId="{EB618804-D1D1-4A89-9549-4484A15CEB43}" sibTransId="{A4764D98-0F14-4993-9846-E7F0CCEE288F}"/>
    <dgm:cxn modelId="{22AACF68-CC0F-4E97-AE31-5E0AA9082E0F}" type="presOf" srcId="{20F2261C-3860-4D0F-B5DD-264EAE612A1E}" destId="{1D5F1E06-3259-4F80-A6F2-BEF690C4B17D}" srcOrd="0" destOrd="0" presId="urn:microsoft.com/office/officeart/2016/7/layout/VerticalSolidActionList"/>
    <dgm:cxn modelId="{11F62B72-D333-4C8F-BBEE-D1F5BC18773E}" srcId="{68287463-1CC8-46D1-B6E4-9F0CD4C2B8BE}" destId="{DA159912-F4AC-4847-8502-E8961059E5FE}" srcOrd="0" destOrd="0" parTransId="{8988AA04-091E-4906-A03B-D834FDAA9AA2}" sibTransId="{2A3D6A85-D55D-4110-A09E-BCE9ED1F05D2}"/>
    <dgm:cxn modelId="{D2F64074-8635-4928-AD3B-7D858360DA79}" type="presOf" srcId="{6BB10420-5617-47E4-809A-1681A729A37A}" destId="{964C7A92-B506-458E-82CD-8D23EEF4B623}" srcOrd="0" destOrd="0" presId="urn:microsoft.com/office/officeart/2016/7/layout/VerticalSolidActionList"/>
    <dgm:cxn modelId="{DDEDC279-3C6F-4033-80F1-77F121E06958}" type="presOf" srcId="{2499F6A6-3BE4-47C5-A260-B54116DD6D59}" destId="{5C1EEB7D-D478-410C-A083-2E3B62F8A740}" srcOrd="0" destOrd="0" presId="urn:microsoft.com/office/officeart/2016/7/layout/VerticalSolidActionList"/>
    <dgm:cxn modelId="{0AA1467E-AF4F-4AC0-B930-AA56597DFDB5}" type="presOf" srcId="{45FCAF53-9B6D-4EE4-8CDD-F8787D800845}" destId="{98DDB687-F15F-4814-9314-D803572C3D2F}" srcOrd="0" destOrd="0" presId="urn:microsoft.com/office/officeart/2016/7/layout/VerticalSolidActionList"/>
    <dgm:cxn modelId="{717BF682-3757-47A7-8F4D-9718C5F35B21}" type="presOf" srcId="{A67929DF-FDE8-4A84-AD3C-0D48238C9BFC}" destId="{761C2293-FD72-46FC-AC9B-F03782CCA3A2}" srcOrd="0" destOrd="0" presId="urn:microsoft.com/office/officeart/2016/7/layout/VerticalSolidActionList"/>
    <dgm:cxn modelId="{E002E783-EB7A-4168-A3CB-FF273AB0154B}" srcId="{45FCAF53-9B6D-4EE4-8CDD-F8787D800845}" destId="{FC32C6FF-6D2F-40AD-BD3B-8379BF2F4F4B}" srcOrd="0" destOrd="0" parTransId="{03555B9B-CE1C-4B7D-9496-B7994F0B65F6}" sibTransId="{4A16353F-6540-424F-B3ED-A844999C3D7A}"/>
    <dgm:cxn modelId="{65867285-BB3B-4477-A18E-84D684FAC759}" srcId="{B67857C3-9DD5-4F7F-977B-EA1B881A6DBC}" destId="{1EF65009-723B-463A-BF4C-CD4B967A2471}" srcOrd="0" destOrd="0" parTransId="{98EC74FE-6F2C-4415-9972-A3E3A5B1AAB7}" sibTransId="{80DC043F-F7A4-4BFD-A792-7F1C52E8AFA9}"/>
    <dgm:cxn modelId="{ABA9E29C-87D8-44FA-B4C1-99C6D2AD5652}" type="presOf" srcId="{DA159912-F4AC-4847-8502-E8961059E5FE}" destId="{B2B32E18-F142-4EFB-B8F9-FD905684DC44}" srcOrd="0" destOrd="1" presId="urn:microsoft.com/office/officeart/2016/7/layout/VerticalSolidActionList"/>
    <dgm:cxn modelId="{B8EF0FA4-1443-4D49-A8D8-5032EC3DFD54}" type="presOf" srcId="{3828CDBF-A626-4885-A8A6-647B9C767D9E}" destId="{E6F48213-069D-4396-8ADE-2F0A5BD85595}" srcOrd="0" destOrd="1" presId="urn:microsoft.com/office/officeart/2016/7/layout/VerticalSolidActionList"/>
    <dgm:cxn modelId="{59CBB3A9-4B29-4CF5-979B-F1E0945365AC}" type="presOf" srcId="{1EF65009-723B-463A-BF4C-CD4B967A2471}" destId="{3CCE994E-6EB4-4F3E-ADBA-6AC2F8AF2E61}" srcOrd="0" destOrd="1" presId="urn:microsoft.com/office/officeart/2016/7/layout/VerticalSolidActionList"/>
    <dgm:cxn modelId="{881CF9C1-B715-4B0E-9995-2A439FD7B0D4}" type="presOf" srcId="{B67857C3-9DD5-4F7F-977B-EA1B881A6DBC}" destId="{3CCE994E-6EB4-4F3E-ADBA-6AC2F8AF2E61}" srcOrd="0" destOrd="0" presId="urn:microsoft.com/office/officeart/2016/7/layout/VerticalSolidActionList"/>
    <dgm:cxn modelId="{B71EAFC9-7984-4F76-BF48-F7472B65AD13}" srcId="{CF798B43-299C-4CB1-B9D7-E9AF282C5612}" destId="{3828CDBF-A626-4885-A8A6-647B9C767D9E}" srcOrd="0" destOrd="0" parTransId="{60FD93DB-C59A-4ADF-A807-475E5322BFB9}" sibTransId="{F4B673CA-498B-4120-BB15-B8B76AAF7D76}"/>
    <dgm:cxn modelId="{B306D8D1-DAE6-440F-9641-8507A7F9527C}" srcId="{6BB10420-5617-47E4-809A-1681A729A37A}" destId="{7811A6EA-B824-4BE7-B4E4-8B10B6ACAA3D}" srcOrd="3" destOrd="0" parTransId="{9882BA79-7B55-48CB-8297-E3D425169695}" sibTransId="{81F1246D-5C53-40E7-8760-3C0C83222FED}"/>
    <dgm:cxn modelId="{C0607EE1-442F-4DD6-838A-8CF54CFEBFC8}" srcId="{20F2261C-3860-4D0F-B5DD-264EAE612A1E}" destId="{45FCAF53-9B6D-4EE4-8CDD-F8787D800845}" srcOrd="0" destOrd="0" parTransId="{BF173AE7-8CD5-4177-A03A-8218E212D6F5}" sibTransId="{17FE3ACD-BEB5-412B-804A-273CB409511A}"/>
    <dgm:cxn modelId="{09522FF3-4516-4546-A086-52FC08AF9E6E}" type="presOf" srcId="{68287463-1CC8-46D1-B6E4-9F0CD4C2B8BE}" destId="{B2B32E18-F142-4EFB-B8F9-FD905684DC44}" srcOrd="0" destOrd="0" presId="urn:microsoft.com/office/officeart/2016/7/layout/VerticalSolidActionList"/>
    <dgm:cxn modelId="{650E62FB-9579-4C6B-840E-7FF34CA327A9}" type="presOf" srcId="{FC32C6FF-6D2F-40AD-BD3B-8379BF2F4F4B}" destId="{98DDB687-F15F-4814-9314-D803572C3D2F}" srcOrd="0" destOrd="1" presId="urn:microsoft.com/office/officeart/2016/7/layout/VerticalSolidActionList"/>
    <dgm:cxn modelId="{165AB38E-6119-4A4A-974A-D82A20A79B41}" type="presParOf" srcId="{964C7A92-B506-458E-82CD-8D23EEF4B623}" destId="{1F3B3704-76D1-46BF-91E7-475B84B9D6CE}" srcOrd="0" destOrd="0" presId="urn:microsoft.com/office/officeart/2016/7/layout/VerticalSolidActionList"/>
    <dgm:cxn modelId="{FAF9688F-4B69-4ADF-94EA-9F622991884E}" type="presParOf" srcId="{1F3B3704-76D1-46BF-91E7-475B84B9D6CE}" destId="{761C2293-FD72-46FC-AC9B-F03782CCA3A2}" srcOrd="0" destOrd="0" presId="urn:microsoft.com/office/officeart/2016/7/layout/VerticalSolidActionList"/>
    <dgm:cxn modelId="{35FB6ACC-9DFD-45F3-B3B5-B5B95C7F6830}" type="presParOf" srcId="{1F3B3704-76D1-46BF-91E7-475B84B9D6CE}" destId="{E6F48213-069D-4396-8ADE-2F0A5BD85595}" srcOrd="1" destOrd="0" presId="urn:microsoft.com/office/officeart/2016/7/layout/VerticalSolidActionList"/>
    <dgm:cxn modelId="{1EA6F2F5-40A7-43A0-A41F-AB09E322C323}" type="presParOf" srcId="{964C7A92-B506-458E-82CD-8D23EEF4B623}" destId="{801F53AA-7B0C-4D2A-8432-2B58D2DB2C81}" srcOrd="1" destOrd="0" presId="urn:microsoft.com/office/officeart/2016/7/layout/VerticalSolidActionList"/>
    <dgm:cxn modelId="{C87B8CCD-5FA4-46E2-A6E7-7114642408A5}" type="presParOf" srcId="{964C7A92-B506-458E-82CD-8D23EEF4B623}" destId="{A592F657-6F10-4BB3-993E-E571CCF10103}" srcOrd="2" destOrd="0" presId="urn:microsoft.com/office/officeart/2016/7/layout/VerticalSolidActionList"/>
    <dgm:cxn modelId="{E7BC0AA5-B61A-488E-B1CE-F4A5C4BA3846}" type="presParOf" srcId="{A592F657-6F10-4BB3-993E-E571CCF10103}" destId="{1D5F1E06-3259-4F80-A6F2-BEF690C4B17D}" srcOrd="0" destOrd="0" presId="urn:microsoft.com/office/officeart/2016/7/layout/VerticalSolidActionList"/>
    <dgm:cxn modelId="{7287BD95-9A9C-4993-9641-DF88A49DA642}" type="presParOf" srcId="{A592F657-6F10-4BB3-993E-E571CCF10103}" destId="{98DDB687-F15F-4814-9314-D803572C3D2F}" srcOrd="1" destOrd="0" presId="urn:microsoft.com/office/officeart/2016/7/layout/VerticalSolidActionList"/>
    <dgm:cxn modelId="{A251E24C-E1A9-43AE-A855-D5B57855018D}" type="presParOf" srcId="{964C7A92-B506-458E-82CD-8D23EEF4B623}" destId="{EC1F5A1E-29BB-46D5-BC6C-B8FA5C0C14CD}" srcOrd="3" destOrd="0" presId="urn:microsoft.com/office/officeart/2016/7/layout/VerticalSolidActionList"/>
    <dgm:cxn modelId="{0B6292A2-5BAD-4DF3-87DD-235A3F6164C8}" type="presParOf" srcId="{964C7A92-B506-458E-82CD-8D23EEF4B623}" destId="{42019472-489E-4934-8657-8256DC6D53C7}" srcOrd="4" destOrd="0" presId="urn:microsoft.com/office/officeart/2016/7/layout/VerticalSolidActionList"/>
    <dgm:cxn modelId="{BAAADA8C-848C-485B-984F-08ECAD2DBEE4}" type="presParOf" srcId="{42019472-489E-4934-8657-8256DC6D53C7}" destId="{5C1EEB7D-D478-410C-A083-2E3B62F8A740}" srcOrd="0" destOrd="0" presId="urn:microsoft.com/office/officeart/2016/7/layout/VerticalSolidActionList"/>
    <dgm:cxn modelId="{2752AF1E-864B-4F41-A64A-94AE32FEE939}" type="presParOf" srcId="{42019472-489E-4934-8657-8256DC6D53C7}" destId="{3CCE994E-6EB4-4F3E-ADBA-6AC2F8AF2E61}" srcOrd="1" destOrd="0" presId="urn:microsoft.com/office/officeart/2016/7/layout/VerticalSolidActionList"/>
    <dgm:cxn modelId="{5BB719A6-F3B4-4380-87F6-4A1D7654C35B}" type="presParOf" srcId="{964C7A92-B506-458E-82CD-8D23EEF4B623}" destId="{06F4FC03-462B-4B7A-A688-9F4CB6B28EF8}" srcOrd="5" destOrd="0" presId="urn:microsoft.com/office/officeart/2016/7/layout/VerticalSolidActionList"/>
    <dgm:cxn modelId="{0EEAD090-385C-4E1E-A9AB-794293370273}" type="presParOf" srcId="{964C7A92-B506-458E-82CD-8D23EEF4B623}" destId="{164E205D-9BF1-457E-8BBC-DECEBEABE924}" srcOrd="6" destOrd="0" presId="urn:microsoft.com/office/officeart/2016/7/layout/VerticalSolidActionList"/>
    <dgm:cxn modelId="{DB94B796-D5BA-423D-8CF1-355F520A607D}" type="presParOf" srcId="{164E205D-9BF1-457E-8BBC-DECEBEABE924}" destId="{7AF06DD6-F95F-4589-B52F-A8865B0391F4}" srcOrd="0" destOrd="0" presId="urn:microsoft.com/office/officeart/2016/7/layout/VerticalSolidActionList"/>
    <dgm:cxn modelId="{C0750241-39EB-4EF4-AD24-0B630775930D}" type="presParOf" srcId="{164E205D-9BF1-457E-8BBC-DECEBEABE924}" destId="{B2B32E18-F142-4EFB-B8F9-FD905684DC44}"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3278AD9-F4D0-4A48-A5EF-FD74A9FAF6F0}" type="doc">
      <dgm:prSet loTypeId="urn:microsoft.com/office/officeart/2016/7/layout/VerticalSolidActionList" loCatId="List" qsTypeId="urn:microsoft.com/office/officeart/2005/8/quickstyle/simple1" qsCatId="simple" csTypeId="urn:microsoft.com/office/officeart/2005/8/colors/colorful1" csCatId="colorful" phldr="1"/>
      <dgm:spPr/>
      <dgm:t>
        <a:bodyPr/>
        <a:lstStyle/>
        <a:p>
          <a:endParaRPr lang="en-US"/>
        </a:p>
      </dgm:t>
    </dgm:pt>
    <dgm:pt modelId="{74668085-756F-4AD6-908E-4E9B13261B8F}">
      <dgm:prSet/>
      <dgm:spPr/>
      <dgm:t>
        <a:bodyPr/>
        <a:lstStyle/>
        <a:p>
          <a:r>
            <a:rPr lang="en-US" dirty="0"/>
            <a:t>Adopt, Extend, Adapt</a:t>
          </a:r>
        </a:p>
      </dgm:t>
    </dgm:pt>
    <dgm:pt modelId="{E6141BA1-0594-4416-AE8B-029586860CF4}" type="parTrans" cxnId="{F1C4BD33-44E6-4BF1-B15B-227F400F05EF}">
      <dgm:prSet/>
      <dgm:spPr/>
      <dgm:t>
        <a:bodyPr/>
        <a:lstStyle/>
        <a:p>
          <a:endParaRPr lang="en-US"/>
        </a:p>
      </dgm:t>
    </dgm:pt>
    <dgm:pt modelId="{F2CF7FBC-EE88-4248-A5ED-AB6FC792FD84}" type="sibTrans" cxnId="{F1C4BD33-44E6-4BF1-B15B-227F400F05EF}">
      <dgm:prSet/>
      <dgm:spPr/>
      <dgm:t>
        <a:bodyPr/>
        <a:lstStyle/>
        <a:p>
          <a:endParaRPr lang="en-US"/>
        </a:p>
      </dgm:t>
    </dgm:pt>
    <dgm:pt modelId="{FFFB1EFC-7F0E-4716-9FB0-584C4DB725EF}">
      <dgm:prSet custT="1"/>
      <dgm:spPr/>
      <dgm:t>
        <a:bodyPr/>
        <a:lstStyle/>
        <a:p>
          <a:r>
            <a:rPr lang="en-US" sz="2000" dirty="0"/>
            <a:t>Adopt and extend the methods for your own purposes. Adapt for your sociotechnical setting.</a:t>
          </a:r>
        </a:p>
      </dgm:t>
    </dgm:pt>
    <dgm:pt modelId="{46B7CFC7-CC1B-45FA-9D88-FCAD5009C872}" type="parTrans" cxnId="{54C064CA-2527-4994-9ED5-E511A83244E9}">
      <dgm:prSet/>
      <dgm:spPr/>
      <dgm:t>
        <a:bodyPr/>
        <a:lstStyle/>
        <a:p>
          <a:endParaRPr lang="en-US"/>
        </a:p>
      </dgm:t>
    </dgm:pt>
    <dgm:pt modelId="{B1C4A025-33A4-4A4C-8B0F-6FBE702F3679}" type="sibTrans" cxnId="{54C064CA-2527-4994-9ED5-E511A83244E9}">
      <dgm:prSet/>
      <dgm:spPr/>
      <dgm:t>
        <a:bodyPr/>
        <a:lstStyle/>
        <a:p>
          <a:endParaRPr lang="en-US"/>
        </a:p>
      </dgm:t>
    </dgm:pt>
    <dgm:pt modelId="{206E0F60-F468-4C01-A4C1-78C47146F8D8}">
      <dgm:prSet/>
      <dgm:spPr/>
      <dgm:t>
        <a:bodyPr/>
        <a:lstStyle/>
        <a:p>
          <a:r>
            <a:rPr lang="en-US" dirty="0"/>
            <a:t>Variety</a:t>
          </a:r>
        </a:p>
      </dgm:t>
    </dgm:pt>
    <dgm:pt modelId="{9802F29A-ACC1-4039-A8E6-4B54AF48A7B4}" type="parTrans" cxnId="{DD96F2ED-8825-4737-9A0C-9E5186AE8908}">
      <dgm:prSet/>
      <dgm:spPr/>
      <dgm:t>
        <a:bodyPr/>
        <a:lstStyle/>
        <a:p>
          <a:endParaRPr lang="en-US"/>
        </a:p>
      </dgm:t>
    </dgm:pt>
    <dgm:pt modelId="{3B0DE2FA-9773-42B8-91A9-11649C2AF1B0}" type="sibTrans" cxnId="{DD96F2ED-8825-4737-9A0C-9E5186AE8908}">
      <dgm:prSet/>
      <dgm:spPr/>
      <dgm:t>
        <a:bodyPr/>
        <a:lstStyle/>
        <a:p>
          <a:endParaRPr lang="en-US"/>
        </a:p>
      </dgm:t>
    </dgm:pt>
    <dgm:pt modelId="{C47CD93E-1052-4AB6-8C43-6A916CF9ACA1}">
      <dgm:prSet custT="1"/>
      <dgm:spPr/>
      <dgm:t>
        <a:bodyPr/>
        <a:lstStyle/>
        <a:p>
          <a:r>
            <a:rPr lang="en-US" sz="2000"/>
            <a:t>Use a variety of empirical values-elicitation methods, rather than relying on a single one.</a:t>
          </a:r>
        </a:p>
      </dgm:t>
    </dgm:pt>
    <dgm:pt modelId="{EBC9AB20-4069-4DEB-B2E8-C636F88EC975}" type="parTrans" cxnId="{BCCB7818-4D0A-4BF8-90AC-34BE042F78BF}">
      <dgm:prSet/>
      <dgm:spPr/>
      <dgm:t>
        <a:bodyPr/>
        <a:lstStyle/>
        <a:p>
          <a:endParaRPr lang="en-US"/>
        </a:p>
      </dgm:t>
    </dgm:pt>
    <dgm:pt modelId="{81CF2D9B-72BF-4CBB-BE9F-2A8120E6F23E}" type="sibTrans" cxnId="{BCCB7818-4D0A-4BF8-90AC-34BE042F78BF}">
      <dgm:prSet/>
      <dgm:spPr/>
      <dgm:t>
        <a:bodyPr/>
        <a:lstStyle/>
        <a:p>
          <a:endParaRPr lang="en-US"/>
        </a:p>
      </dgm:t>
    </dgm:pt>
    <dgm:pt modelId="{56A65DB6-F58A-4234-B415-40CECA700715}">
      <dgm:prSet/>
      <dgm:spPr/>
      <dgm:t>
        <a:bodyPr/>
        <a:lstStyle/>
        <a:p>
          <a:r>
            <a:rPr lang="en-US" dirty="0"/>
            <a:t>Continuous Evaluation</a:t>
          </a:r>
        </a:p>
      </dgm:t>
    </dgm:pt>
    <dgm:pt modelId="{5869045A-DE0A-47C7-BD56-DC4833CC7471}" type="parTrans" cxnId="{B5B57972-A5D6-40A2-A108-2E422280A818}">
      <dgm:prSet/>
      <dgm:spPr/>
      <dgm:t>
        <a:bodyPr/>
        <a:lstStyle/>
        <a:p>
          <a:endParaRPr lang="en-US"/>
        </a:p>
      </dgm:t>
    </dgm:pt>
    <dgm:pt modelId="{890B6DBC-18D3-4E54-A341-09CFA79745F6}" type="sibTrans" cxnId="{B5B57972-A5D6-40A2-A108-2E422280A818}">
      <dgm:prSet/>
      <dgm:spPr/>
      <dgm:t>
        <a:bodyPr/>
        <a:lstStyle/>
        <a:p>
          <a:endParaRPr lang="en-US"/>
        </a:p>
      </dgm:t>
    </dgm:pt>
    <dgm:pt modelId="{97AB96D0-C54C-46CB-A57A-8FB67037B4BB}">
      <dgm:prSet custT="1"/>
      <dgm:spPr/>
      <dgm:t>
        <a:bodyPr/>
        <a:lstStyle/>
        <a:p>
          <a:r>
            <a:rPr lang="en-US" sz="2000"/>
            <a:t>Continue to elicit stakeholder values throughout the design. If new values of import surface during the design process, engage them.</a:t>
          </a:r>
        </a:p>
      </dgm:t>
    </dgm:pt>
    <dgm:pt modelId="{5D491CAE-8CCB-47C2-A920-E63EC390F42F}" type="parTrans" cxnId="{98DC97CD-4789-4C22-8B3E-E258A57D5A01}">
      <dgm:prSet/>
      <dgm:spPr/>
      <dgm:t>
        <a:bodyPr/>
        <a:lstStyle/>
        <a:p>
          <a:endParaRPr lang="en-US"/>
        </a:p>
      </dgm:t>
    </dgm:pt>
    <dgm:pt modelId="{C61F0102-610F-4C23-8174-54082518E5F0}" type="sibTrans" cxnId="{98DC97CD-4789-4C22-8B3E-E258A57D5A01}">
      <dgm:prSet/>
      <dgm:spPr/>
      <dgm:t>
        <a:bodyPr/>
        <a:lstStyle/>
        <a:p>
          <a:endParaRPr lang="en-US"/>
        </a:p>
      </dgm:t>
    </dgm:pt>
    <dgm:pt modelId="{3959C224-9030-46A1-95D6-8EE88993DCC3}">
      <dgm:prSet/>
      <dgm:spPr/>
      <dgm:t>
        <a:bodyPr/>
        <a:lstStyle/>
        <a:p>
          <a:r>
            <a:rPr lang="en-US" dirty="0"/>
            <a:t>Anticipation</a:t>
          </a:r>
        </a:p>
      </dgm:t>
    </dgm:pt>
    <dgm:pt modelId="{E6F47EF0-46E6-48A4-9DA3-EFB2DE18C1E9}" type="parTrans" cxnId="{81987B12-E13E-4612-A3CF-B763FFBF259E}">
      <dgm:prSet/>
      <dgm:spPr/>
      <dgm:t>
        <a:bodyPr/>
        <a:lstStyle/>
        <a:p>
          <a:endParaRPr lang="en-US"/>
        </a:p>
      </dgm:t>
    </dgm:pt>
    <dgm:pt modelId="{69FCBC39-8E04-4D60-BD61-2A44320E2413}" type="sibTrans" cxnId="{81987B12-E13E-4612-A3CF-B763FFBF259E}">
      <dgm:prSet/>
      <dgm:spPr/>
      <dgm:t>
        <a:bodyPr/>
        <a:lstStyle/>
        <a:p>
          <a:endParaRPr lang="en-US"/>
        </a:p>
      </dgm:t>
    </dgm:pt>
    <dgm:pt modelId="{4A77ED2C-D824-4B1B-81C8-880ED9B18425}">
      <dgm:prSet custT="1"/>
      <dgm:spPr/>
      <dgm:t>
        <a:bodyPr/>
        <a:lstStyle/>
        <a:p>
          <a:r>
            <a:rPr lang="en-US" sz="2000" dirty="0"/>
            <a:t>Anticipate unanticipated consequences: continue the VSD process throughout the deployment of the technology</a:t>
          </a:r>
        </a:p>
      </dgm:t>
    </dgm:pt>
    <dgm:pt modelId="{DB418BDF-8ECB-42C8-8B44-08EB1F5CA794}" type="parTrans" cxnId="{A76E24AB-34DD-40A7-BB81-4E52FE538EF3}">
      <dgm:prSet/>
      <dgm:spPr/>
      <dgm:t>
        <a:bodyPr/>
        <a:lstStyle/>
        <a:p>
          <a:endParaRPr lang="en-US"/>
        </a:p>
      </dgm:t>
    </dgm:pt>
    <dgm:pt modelId="{09419E08-EFBD-44A8-82E8-8E2D7395E8B0}" type="sibTrans" cxnId="{A76E24AB-34DD-40A7-BB81-4E52FE538EF3}">
      <dgm:prSet/>
      <dgm:spPr/>
      <dgm:t>
        <a:bodyPr/>
        <a:lstStyle/>
        <a:p>
          <a:endParaRPr lang="en-US"/>
        </a:p>
      </dgm:t>
    </dgm:pt>
    <dgm:pt modelId="{39B3363C-5A63-4E51-B12D-4E90754782F1}">
      <dgm:prSet phldrT="[Text]" custT="1"/>
      <dgm:spPr/>
      <dgm:t>
        <a:bodyPr/>
        <a:lstStyle/>
        <a:p>
          <a:r>
            <a:rPr lang="en-US" sz="2000"/>
            <a:t>Collaborate</a:t>
          </a:r>
          <a:endParaRPr lang="en-US" sz="2000" dirty="0"/>
        </a:p>
      </dgm:t>
    </dgm:pt>
    <dgm:pt modelId="{523453F4-9B6D-4827-8C36-4B6B3771BD74}" type="parTrans" cxnId="{0A058D32-3297-4CC2-AF52-B5D1E4937036}">
      <dgm:prSet/>
      <dgm:spPr/>
      <dgm:t>
        <a:bodyPr/>
        <a:lstStyle/>
        <a:p>
          <a:endParaRPr lang="en-US"/>
        </a:p>
      </dgm:t>
    </dgm:pt>
    <dgm:pt modelId="{75298A5A-8922-420D-BFEC-719DFE4883E1}" type="sibTrans" cxnId="{0A058D32-3297-4CC2-AF52-B5D1E4937036}">
      <dgm:prSet/>
      <dgm:spPr/>
      <dgm:t>
        <a:bodyPr/>
        <a:lstStyle/>
        <a:p>
          <a:endParaRPr lang="en-US"/>
        </a:p>
      </dgm:t>
    </dgm:pt>
    <dgm:pt modelId="{D1193C80-AE80-4ABD-9C45-78184C685A1C}">
      <dgm:prSet phldrT="[Text]" custT="1"/>
      <dgm:spPr/>
      <dgm:t>
        <a:bodyPr/>
        <a:lstStyle/>
        <a:p>
          <a:r>
            <a:rPr lang="en-US" sz="2000" dirty="0"/>
            <a:t>Particularly with people from other disciplines, and those with deep contextual knowledge of and expertise in your sociotechnical setting.</a:t>
          </a:r>
        </a:p>
      </dgm:t>
    </dgm:pt>
    <dgm:pt modelId="{7BA0FC31-C551-4564-BD63-7E9A72F06B0A}" type="parTrans" cxnId="{DF381A70-9850-4AF3-B52C-748775C5968C}">
      <dgm:prSet/>
      <dgm:spPr/>
      <dgm:t>
        <a:bodyPr/>
        <a:lstStyle/>
        <a:p>
          <a:endParaRPr lang="en-US"/>
        </a:p>
      </dgm:t>
    </dgm:pt>
    <dgm:pt modelId="{E5D35591-2E2C-471E-9B1B-AD67F5AB0B09}" type="sibTrans" cxnId="{DF381A70-9850-4AF3-B52C-748775C5968C}">
      <dgm:prSet/>
      <dgm:spPr/>
      <dgm:t>
        <a:bodyPr/>
        <a:lstStyle/>
        <a:p>
          <a:endParaRPr lang="en-US"/>
        </a:p>
      </dgm:t>
    </dgm:pt>
    <dgm:pt modelId="{2A646A9D-203C-4C15-B2F0-33FDB3F04F35}" type="pres">
      <dgm:prSet presAssocID="{F3278AD9-F4D0-4A48-A5EF-FD74A9FAF6F0}" presName="Name0" presStyleCnt="0">
        <dgm:presLayoutVars>
          <dgm:dir/>
          <dgm:animLvl val="lvl"/>
          <dgm:resizeHandles val="exact"/>
        </dgm:presLayoutVars>
      </dgm:prSet>
      <dgm:spPr/>
    </dgm:pt>
    <dgm:pt modelId="{663CC3D6-52C1-4422-AE4A-A5575D1BF6E8}" type="pres">
      <dgm:prSet presAssocID="{74668085-756F-4AD6-908E-4E9B13261B8F}" presName="linNode" presStyleCnt="0"/>
      <dgm:spPr/>
    </dgm:pt>
    <dgm:pt modelId="{BAF2DD87-2322-437A-A4C1-88AB822C998C}" type="pres">
      <dgm:prSet presAssocID="{74668085-756F-4AD6-908E-4E9B13261B8F}" presName="parentText" presStyleLbl="alignNode1" presStyleIdx="0" presStyleCnt="5">
        <dgm:presLayoutVars>
          <dgm:chMax val="1"/>
          <dgm:bulletEnabled/>
        </dgm:presLayoutVars>
      </dgm:prSet>
      <dgm:spPr/>
    </dgm:pt>
    <dgm:pt modelId="{BBBE4722-384A-4BAC-BBD9-7A5DF958C7E0}" type="pres">
      <dgm:prSet presAssocID="{74668085-756F-4AD6-908E-4E9B13261B8F}" presName="descendantText" presStyleLbl="alignAccFollowNode1" presStyleIdx="0" presStyleCnt="5">
        <dgm:presLayoutVars>
          <dgm:bulletEnabled/>
        </dgm:presLayoutVars>
      </dgm:prSet>
      <dgm:spPr/>
    </dgm:pt>
    <dgm:pt modelId="{37FC26FA-104E-4C70-9B74-087B44C395AF}" type="pres">
      <dgm:prSet presAssocID="{F2CF7FBC-EE88-4248-A5ED-AB6FC792FD84}" presName="sp" presStyleCnt="0"/>
      <dgm:spPr/>
    </dgm:pt>
    <dgm:pt modelId="{6786E2A4-A39E-4D21-9136-C1F06E389E84}" type="pres">
      <dgm:prSet presAssocID="{206E0F60-F468-4C01-A4C1-78C47146F8D8}" presName="linNode" presStyleCnt="0"/>
      <dgm:spPr/>
    </dgm:pt>
    <dgm:pt modelId="{AF2CC88C-5514-4CD0-929B-A7B9B21E9F13}" type="pres">
      <dgm:prSet presAssocID="{206E0F60-F468-4C01-A4C1-78C47146F8D8}" presName="parentText" presStyleLbl="alignNode1" presStyleIdx="1" presStyleCnt="5">
        <dgm:presLayoutVars>
          <dgm:chMax val="1"/>
          <dgm:bulletEnabled/>
        </dgm:presLayoutVars>
      </dgm:prSet>
      <dgm:spPr/>
    </dgm:pt>
    <dgm:pt modelId="{A6E28870-EA8A-4528-B4EF-A11CF78FF439}" type="pres">
      <dgm:prSet presAssocID="{206E0F60-F468-4C01-A4C1-78C47146F8D8}" presName="descendantText" presStyleLbl="alignAccFollowNode1" presStyleIdx="1" presStyleCnt="5">
        <dgm:presLayoutVars>
          <dgm:bulletEnabled/>
        </dgm:presLayoutVars>
      </dgm:prSet>
      <dgm:spPr/>
    </dgm:pt>
    <dgm:pt modelId="{55804409-7FB5-4808-9138-D96B6B02F9C7}" type="pres">
      <dgm:prSet presAssocID="{3B0DE2FA-9773-42B8-91A9-11649C2AF1B0}" presName="sp" presStyleCnt="0"/>
      <dgm:spPr/>
    </dgm:pt>
    <dgm:pt modelId="{38286B59-70E1-4487-A53C-4FE9C2992068}" type="pres">
      <dgm:prSet presAssocID="{56A65DB6-F58A-4234-B415-40CECA700715}" presName="linNode" presStyleCnt="0"/>
      <dgm:spPr/>
    </dgm:pt>
    <dgm:pt modelId="{BEC65984-5AB8-40C9-99A1-5F8069A23DD9}" type="pres">
      <dgm:prSet presAssocID="{56A65DB6-F58A-4234-B415-40CECA700715}" presName="parentText" presStyleLbl="alignNode1" presStyleIdx="2" presStyleCnt="5">
        <dgm:presLayoutVars>
          <dgm:chMax val="1"/>
          <dgm:bulletEnabled/>
        </dgm:presLayoutVars>
      </dgm:prSet>
      <dgm:spPr/>
    </dgm:pt>
    <dgm:pt modelId="{E289A54F-BD91-4E3A-A7C6-A0A6BC881755}" type="pres">
      <dgm:prSet presAssocID="{56A65DB6-F58A-4234-B415-40CECA700715}" presName="descendantText" presStyleLbl="alignAccFollowNode1" presStyleIdx="2" presStyleCnt="5">
        <dgm:presLayoutVars>
          <dgm:bulletEnabled/>
        </dgm:presLayoutVars>
      </dgm:prSet>
      <dgm:spPr/>
    </dgm:pt>
    <dgm:pt modelId="{4D19DEFE-358E-4F28-A52A-554FBA0B9E44}" type="pres">
      <dgm:prSet presAssocID="{890B6DBC-18D3-4E54-A341-09CFA79745F6}" presName="sp" presStyleCnt="0"/>
      <dgm:spPr/>
    </dgm:pt>
    <dgm:pt modelId="{F4614C13-549A-42DD-97B0-F1FA0AFA60F0}" type="pres">
      <dgm:prSet presAssocID="{3959C224-9030-46A1-95D6-8EE88993DCC3}" presName="linNode" presStyleCnt="0"/>
      <dgm:spPr/>
    </dgm:pt>
    <dgm:pt modelId="{A4CAB15C-DF8C-46D6-A5AC-CA1346653F0D}" type="pres">
      <dgm:prSet presAssocID="{3959C224-9030-46A1-95D6-8EE88993DCC3}" presName="parentText" presStyleLbl="alignNode1" presStyleIdx="3" presStyleCnt="5">
        <dgm:presLayoutVars>
          <dgm:chMax val="1"/>
          <dgm:bulletEnabled/>
        </dgm:presLayoutVars>
      </dgm:prSet>
      <dgm:spPr/>
    </dgm:pt>
    <dgm:pt modelId="{3C796256-6790-43A3-8334-0D445D2DDF47}" type="pres">
      <dgm:prSet presAssocID="{3959C224-9030-46A1-95D6-8EE88993DCC3}" presName="descendantText" presStyleLbl="alignAccFollowNode1" presStyleIdx="3" presStyleCnt="5">
        <dgm:presLayoutVars>
          <dgm:bulletEnabled/>
        </dgm:presLayoutVars>
      </dgm:prSet>
      <dgm:spPr/>
    </dgm:pt>
    <dgm:pt modelId="{677FE257-B4B4-44C7-B8A5-312E48B788C0}" type="pres">
      <dgm:prSet presAssocID="{69FCBC39-8E04-4D60-BD61-2A44320E2413}" presName="sp" presStyleCnt="0"/>
      <dgm:spPr/>
    </dgm:pt>
    <dgm:pt modelId="{7F093825-911F-4CCB-8420-C1B8070BACE4}" type="pres">
      <dgm:prSet presAssocID="{39B3363C-5A63-4E51-B12D-4E90754782F1}" presName="linNode" presStyleCnt="0"/>
      <dgm:spPr/>
    </dgm:pt>
    <dgm:pt modelId="{ABA22A05-23C1-4380-82D0-DE8E90666BF3}" type="pres">
      <dgm:prSet presAssocID="{39B3363C-5A63-4E51-B12D-4E90754782F1}" presName="parentText" presStyleLbl="alignNode1" presStyleIdx="4" presStyleCnt="5">
        <dgm:presLayoutVars>
          <dgm:chMax val="1"/>
          <dgm:bulletEnabled/>
        </dgm:presLayoutVars>
      </dgm:prSet>
      <dgm:spPr/>
    </dgm:pt>
    <dgm:pt modelId="{E2BAD90F-AAB4-4046-9B89-150536AB15AF}" type="pres">
      <dgm:prSet presAssocID="{39B3363C-5A63-4E51-B12D-4E90754782F1}" presName="descendantText" presStyleLbl="alignAccFollowNode1" presStyleIdx="4" presStyleCnt="5">
        <dgm:presLayoutVars>
          <dgm:bulletEnabled/>
        </dgm:presLayoutVars>
      </dgm:prSet>
      <dgm:spPr/>
    </dgm:pt>
  </dgm:ptLst>
  <dgm:cxnLst>
    <dgm:cxn modelId="{E92D5B10-FA27-41D4-A9B2-88B768094F55}" type="presOf" srcId="{97AB96D0-C54C-46CB-A57A-8FB67037B4BB}" destId="{E289A54F-BD91-4E3A-A7C6-A0A6BC881755}" srcOrd="0" destOrd="0" presId="urn:microsoft.com/office/officeart/2016/7/layout/VerticalSolidActionList"/>
    <dgm:cxn modelId="{81987B12-E13E-4612-A3CF-B763FFBF259E}" srcId="{F3278AD9-F4D0-4A48-A5EF-FD74A9FAF6F0}" destId="{3959C224-9030-46A1-95D6-8EE88993DCC3}" srcOrd="3" destOrd="0" parTransId="{E6F47EF0-46E6-48A4-9DA3-EFB2DE18C1E9}" sibTransId="{69FCBC39-8E04-4D60-BD61-2A44320E2413}"/>
    <dgm:cxn modelId="{9AA33917-F3AC-41CE-9EE9-866BF648568C}" type="presOf" srcId="{FFFB1EFC-7F0E-4716-9FB0-584C4DB725EF}" destId="{BBBE4722-384A-4BAC-BBD9-7A5DF958C7E0}" srcOrd="0" destOrd="0" presId="urn:microsoft.com/office/officeart/2016/7/layout/VerticalSolidActionList"/>
    <dgm:cxn modelId="{BCCB7818-4D0A-4BF8-90AC-34BE042F78BF}" srcId="{206E0F60-F468-4C01-A4C1-78C47146F8D8}" destId="{C47CD93E-1052-4AB6-8C43-6A916CF9ACA1}" srcOrd="0" destOrd="0" parTransId="{EBC9AB20-4069-4DEB-B2E8-C636F88EC975}" sibTransId="{81CF2D9B-72BF-4CBB-BE9F-2A8120E6F23E}"/>
    <dgm:cxn modelId="{D8726D26-B584-4CB5-B378-772B5C86D9A0}" type="presOf" srcId="{206E0F60-F468-4C01-A4C1-78C47146F8D8}" destId="{AF2CC88C-5514-4CD0-929B-A7B9B21E9F13}" srcOrd="0" destOrd="0" presId="urn:microsoft.com/office/officeart/2016/7/layout/VerticalSolidActionList"/>
    <dgm:cxn modelId="{DA490A2B-8A49-46B5-B437-7220E1D4279F}" type="presOf" srcId="{D1193C80-AE80-4ABD-9C45-78184C685A1C}" destId="{E2BAD90F-AAB4-4046-9B89-150536AB15AF}" srcOrd="0" destOrd="0" presId="urn:microsoft.com/office/officeart/2016/7/layout/VerticalSolidActionList"/>
    <dgm:cxn modelId="{1ACB4C32-A685-491E-BB14-30A35F9A1BE9}" type="presOf" srcId="{3959C224-9030-46A1-95D6-8EE88993DCC3}" destId="{A4CAB15C-DF8C-46D6-A5AC-CA1346653F0D}" srcOrd="0" destOrd="0" presId="urn:microsoft.com/office/officeart/2016/7/layout/VerticalSolidActionList"/>
    <dgm:cxn modelId="{0A058D32-3297-4CC2-AF52-B5D1E4937036}" srcId="{F3278AD9-F4D0-4A48-A5EF-FD74A9FAF6F0}" destId="{39B3363C-5A63-4E51-B12D-4E90754782F1}" srcOrd="4" destOrd="0" parTransId="{523453F4-9B6D-4827-8C36-4B6B3771BD74}" sibTransId="{75298A5A-8922-420D-BFEC-719DFE4883E1}"/>
    <dgm:cxn modelId="{F1C4BD33-44E6-4BF1-B15B-227F400F05EF}" srcId="{F3278AD9-F4D0-4A48-A5EF-FD74A9FAF6F0}" destId="{74668085-756F-4AD6-908E-4E9B13261B8F}" srcOrd="0" destOrd="0" parTransId="{E6141BA1-0594-4416-AE8B-029586860CF4}" sibTransId="{F2CF7FBC-EE88-4248-A5ED-AB6FC792FD84}"/>
    <dgm:cxn modelId="{42F9983C-538D-43DF-9745-CE4E84C2ACC1}" type="presOf" srcId="{56A65DB6-F58A-4234-B415-40CECA700715}" destId="{BEC65984-5AB8-40C9-99A1-5F8069A23DD9}" srcOrd="0" destOrd="0" presId="urn:microsoft.com/office/officeart/2016/7/layout/VerticalSolidActionList"/>
    <dgm:cxn modelId="{6485465D-4B16-4B3A-9254-394F3AE914D5}" type="presOf" srcId="{4A77ED2C-D824-4B1B-81C8-880ED9B18425}" destId="{3C796256-6790-43A3-8334-0D445D2DDF47}" srcOrd="0" destOrd="0" presId="urn:microsoft.com/office/officeart/2016/7/layout/VerticalSolidActionList"/>
    <dgm:cxn modelId="{F7C7F16C-2C10-4B55-B5B5-EAFCF466A0F0}" type="presOf" srcId="{39B3363C-5A63-4E51-B12D-4E90754782F1}" destId="{ABA22A05-23C1-4380-82D0-DE8E90666BF3}" srcOrd="0" destOrd="0" presId="urn:microsoft.com/office/officeart/2016/7/layout/VerticalSolidActionList"/>
    <dgm:cxn modelId="{DF381A70-9850-4AF3-B52C-748775C5968C}" srcId="{39B3363C-5A63-4E51-B12D-4E90754782F1}" destId="{D1193C80-AE80-4ABD-9C45-78184C685A1C}" srcOrd="0" destOrd="0" parTransId="{7BA0FC31-C551-4564-BD63-7E9A72F06B0A}" sibTransId="{E5D35591-2E2C-471E-9B1B-AD67F5AB0B09}"/>
    <dgm:cxn modelId="{4B567552-55D0-4651-8F21-6E7AC239FB9E}" type="presOf" srcId="{74668085-756F-4AD6-908E-4E9B13261B8F}" destId="{BAF2DD87-2322-437A-A4C1-88AB822C998C}" srcOrd="0" destOrd="0" presId="urn:microsoft.com/office/officeart/2016/7/layout/VerticalSolidActionList"/>
    <dgm:cxn modelId="{B5B57972-A5D6-40A2-A108-2E422280A818}" srcId="{F3278AD9-F4D0-4A48-A5EF-FD74A9FAF6F0}" destId="{56A65DB6-F58A-4234-B415-40CECA700715}" srcOrd="2" destOrd="0" parTransId="{5869045A-DE0A-47C7-BD56-DC4833CC7471}" sibTransId="{890B6DBC-18D3-4E54-A341-09CFA79745F6}"/>
    <dgm:cxn modelId="{38AEB478-E677-406C-BC96-95ED972743DB}" type="presOf" srcId="{F3278AD9-F4D0-4A48-A5EF-FD74A9FAF6F0}" destId="{2A646A9D-203C-4C15-B2F0-33FDB3F04F35}" srcOrd="0" destOrd="0" presId="urn:microsoft.com/office/officeart/2016/7/layout/VerticalSolidActionList"/>
    <dgm:cxn modelId="{A76E24AB-34DD-40A7-BB81-4E52FE538EF3}" srcId="{3959C224-9030-46A1-95D6-8EE88993DCC3}" destId="{4A77ED2C-D824-4B1B-81C8-880ED9B18425}" srcOrd="0" destOrd="0" parTransId="{DB418BDF-8ECB-42C8-8B44-08EB1F5CA794}" sibTransId="{09419E08-EFBD-44A8-82E8-8E2D7395E8B0}"/>
    <dgm:cxn modelId="{54C064CA-2527-4994-9ED5-E511A83244E9}" srcId="{74668085-756F-4AD6-908E-4E9B13261B8F}" destId="{FFFB1EFC-7F0E-4716-9FB0-584C4DB725EF}" srcOrd="0" destOrd="0" parTransId="{46B7CFC7-CC1B-45FA-9D88-FCAD5009C872}" sibTransId="{B1C4A025-33A4-4A4C-8B0F-6FBE702F3679}"/>
    <dgm:cxn modelId="{98DC97CD-4789-4C22-8B3E-E258A57D5A01}" srcId="{56A65DB6-F58A-4234-B415-40CECA700715}" destId="{97AB96D0-C54C-46CB-A57A-8FB67037B4BB}" srcOrd="0" destOrd="0" parTransId="{5D491CAE-8CCB-47C2-A920-E63EC390F42F}" sibTransId="{C61F0102-610F-4C23-8174-54082518E5F0}"/>
    <dgm:cxn modelId="{2F6718D7-ED1B-48A5-A918-32C96F72E6C6}" type="presOf" srcId="{C47CD93E-1052-4AB6-8C43-6A916CF9ACA1}" destId="{A6E28870-EA8A-4528-B4EF-A11CF78FF439}" srcOrd="0" destOrd="0" presId="urn:microsoft.com/office/officeart/2016/7/layout/VerticalSolidActionList"/>
    <dgm:cxn modelId="{DD96F2ED-8825-4737-9A0C-9E5186AE8908}" srcId="{F3278AD9-F4D0-4A48-A5EF-FD74A9FAF6F0}" destId="{206E0F60-F468-4C01-A4C1-78C47146F8D8}" srcOrd="1" destOrd="0" parTransId="{9802F29A-ACC1-4039-A8E6-4B54AF48A7B4}" sibTransId="{3B0DE2FA-9773-42B8-91A9-11649C2AF1B0}"/>
    <dgm:cxn modelId="{273986B8-D7DE-4ACE-BE92-8DF97DDFC07E}" type="presParOf" srcId="{2A646A9D-203C-4C15-B2F0-33FDB3F04F35}" destId="{663CC3D6-52C1-4422-AE4A-A5575D1BF6E8}" srcOrd="0" destOrd="0" presId="urn:microsoft.com/office/officeart/2016/7/layout/VerticalSolidActionList"/>
    <dgm:cxn modelId="{62C367CB-113B-433C-92BE-93F6BC41AAA6}" type="presParOf" srcId="{663CC3D6-52C1-4422-AE4A-A5575D1BF6E8}" destId="{BAF2DD87-2322-437A-A4C1-88AB822C998C}" srcOrd="0" destOrd="0" presId="urn:microsoft.com/office/officeart/2016/7/layout/VerticalSolidActionList"/>
    <dgm:cxn modelId="{AA227B4E-D7F7-4D3B-BFB9-F472F16A491F}" type="presParOf" srcId="{663CC3D6-52C1-4422-AE4A-A5575D1BF6E8}" destId="{BBBE4722-384A-4BAC-BBD9-7A5DF958C7E0}" srcOrd="1" destOrd="0" presId="urn:microsoft.com/office/officeart/2016/7/layout/VerticalSolidActionList"/>
    <dgm:cxn modelId="{AD5F8367-1903-4B9F-8B5A-2430F4F5345E}" type="presParOf" srcId="{2A646A9D-203C-4C15-B2F0-33FDB3F04F35}" destId="{37FC26FA-104E-4C70-9B74-087B44C395AF}" srcOrd="1" destOrd="0" presId="urn:microsoft.com/office/officeart/2016/7/layout/VerticalSolidActionList"/>
    <dgm:cxn modelId="{8B3D5E05-527B-49B7-9FDB-660EBF459D23}" type="presParOf" srcId="{2A646A9D-203C-4C15-B2F0-33FDB3F04F35}" destId="{6786E2A4-A39E-4D21-9136-C1F06E389E84}" srcOrd="2" destOrd="0" presId="urn:microsoft.com/office/officeart/2016/7/layout/VerticalSolidActionList"/>
    <dgm:cxn modelId="{F6456426-1D40-4571-A51C-829974898280}" type="presParOf" srcId="{6786E2A4-A39E-4D21-9136-C1F06E389E84}" destId="{AF2CC88C-5514-4CD0-929B-A7B9B21E9F13}" srcOrd="0" destOrd="0" presId="urn:microsoft.com/office/officeart/2016/7/layout/VerticalSolidActionList"/>
    <dgm:cxn modelId="{0522B252-DA60-4BF4-B65A-2FAF1D0C8B23}" type="presParOf" srcId="{6786E2A4-A39E-4D21-9136-C1F06E389E84}" destId="{A6E28870-EA8A-4528-B4EF-A11CF78FF439}" srcOrd="1" destOrd="0" presId="urn:microsoft.com/office/officeart/2016/7/layout/VerticalSolidActionList"/>
    <dgm:cxn modelId="{179FAA22-B004-4AC1-A41B-E88131017617}" type="presParOf" srcId="{2A646A9D-203C-4C15-B2F0-33FDB3F04F35}" destId="{55804409-7FB5-4808-9138-D96B6B02F9C7}" srcOrd="3" destOrd="0" presId="urn:microsoft.com/office/officeart/2016/7/layout/VerticalSolidActionList"/>
    <dgm:cxn modelId="{AD7A2F0A-BB88-42CD-8752-FE4E265CF921}" type="presParOf" srcId="{2A646A9D-203C-4C15-B2F0-33FDB3F04F35}" destId="{38286B59-70E1-4487-A53C-4FE9C2992068}" srcOrd="4" destOrd="0" presId="urn:microsoft.com/office/officeart/2016/7/layout/VerticalSolidActionList"/>
    <dgm:cxn modelId="{7CBA5CC1-7285-427F-93AD-C7D0657DEBFB}" type="presParOf" srcId="{38286B59-70E1-4487-A53C-4FE9C2992068}" destId="{BEC65984-5AB8-40C9-99A1-5F8069A23DD9}" srcOrd="0" destOrd="0" presId="urn:microsoft.com/office/officeart/2016/7/layout/VerticalSolidActionList"/>
    <dgm:cxn modelId="{7E94A448-9C07-48B4-8E17-AFF75356DB60}" type="presParOf" srcId="{38286B59-70E1-4487-A53C-4FE9C2992068}" destId="{E289A54F-BD91-4E3A-A7C6-A0A6BC881755}" srcOrd="1" destOrd="0" presId="urn:microsoft.com/office/officeart/2016/7/layout/VerticalSolidActionList"/>
    <dgm:cxn modelId="{B75343BC-52A9-4580-BE33-C46BFFB9044C}" type="presParOf" srcId="{2A646A9D-203C-4C15-B2F0-33FDB3F04F35}" destId="{4D19DEFE-358E-4F28-A52A-554FBA0B9E44}" srcOrd="5" destOrd="0" presId="urn:microsoft.com/office/officeart/2016/7/layout/VerticalSolidActionList"/>
    <dgm:cxn modelId="{443BB5DB-3014-458F-9938-EF10C1944BD1}" type="presParOf" srcId="{2A646A9D-203C-4C15-B2F0-33FDB3F04F35}" destId="{F4614C13-549A-42DD-97B0-F1FA0AFA60F0}" srcOrd="6" destOrd="0" presId="urn:microsoft.com/office/officeart/2016/7/layout/VerticalSolidActionList"/>
    <dgm:cxn modelId="{BDF8592B-60FC-494A-BAFA-442DF54BFB80}" type="presParOf" srcId="{F4614C13-549A-42DD-97B0-F1FA0AFA60F0}" destId="{A4CAB15C-DF8C-46D6-A5AC-CA1346653F0D}" srcOrd="0" destOrd="0" presId="urn:microsoft.com/office/officeart/2016/7/layout/VerticalSolidActionList"/>
    <dgm:cxn modelId="{37B4F732-71F7-4D38-9169-53549AFC446F}" type="presParOf" srcId="{F4614C13-549A-42DD-97B0-F1FA0AFA60F0}" destId="{3C796256-6790-43A3-8334-0D445D2DDF47}" srcOrd="1" destOrd="0" presId="urn:microsoft.com/office/officeart/2016/7/layout/VerticalSolidActionList"/>
    <dgm:cxn modelId="{F73E7FAB-CE99-404C-BDF5-453A419E23E1}" type="presParOf" srcId="{2A646A9D-203C-4C15-B2F0-33FDB3F04F35}" destId="{677FE257-B4B4-44C7-B8A5-312E48B788C0}" srcOrd="7" destOrd="0" presId="urn:microsoft.com/office/officeart/2016/7/layout/VerticalSolidActionList"/>
    <dgm:cxn modelId="{B33BCD3B-C46B-490B-AD34-E47E51AA618F}" type="presParOf" srcId="{2A646A9D-203C-4C15-B2F0-33FDB3F04F35}" destId="{7F093825-911F-4CCB-8420-C1B8070BACE4}" srcOrd="8" destOrd="0" presId="urn:microsoft.com/office/officeart/2016/7/layout/VerticalSolidActionList"/>
    <dgm:cxn modelId="{9256E700-ECD6-40F1-ACFA-9C662955E39B}" type="presParOf" srcId="{7F093825-911F-4CCB-8420-C1B8070BACE4}" destId="{ABA22A05-23C1-4380-82D0-DE8E90666BF3}" srcOrd="0" destOrd="0" presId="urn:microsoft.com/office/officeart/2016/7/layout/VerticalSolidActionList"/>
    <dgm:cxn modelId="{6C387445-864A-4311-85A1-90B3AF596380}" type="presParOf" srcId="{7F093825-911F-4CCB-8420-C1B8070BACE4}" destId="{E2BAD90F-AAB4-4046-9B89-150536AB15AF}"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A898D-3345-4A73-84A1-C596B1541695}">
      <dsp:nvSpPr>
        <dsp:cNvPr id="0" name=""/>
        <dsp:cNvSpPr/>
      </dsp:nvSpPr>
      <dsp:spPr>
        <a:xfrm>
          <a:off x="526591" y="204387"/>
          <a:ext cx="559070" cy="559070"/>
        </a:xfrm>
        <a:prstGeom prst="rect">
          <a:avLst/>
        </a:prstGeom>
        <a:blipFill>
          <a:blip xmlns:r="http://schemas.openxmlformats.org/officeDocument/2006/relationships" r:embed="rId1">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2C6E83-C2B7-4EFE-BFF8-F7C1402AEB1D}">
      <dsp:nvSpPr>
        <dsp:cNvPr id="0" name=""/>
        <dsp:cNvSpPr/>
      </dsp:nvSpPr>
      <dsp:spPr>
        <a:xfrm>
          <a:off x="7454" y="873037"/>
          <a:ext cx="1597344" cy="1554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b="0" kern="1200" dirty="0"/>
            <a:t>Technology is the result of human imagination</a:t>
          </a:r>
        </a:p>
      </dsp:txBody>
      <dsp:txXfrm>
        <a:off x="7454" y="873037"/>
        <a:ext cx="1597344" cy="1554172"/>
      </dsp:txXfrm>
    </dsp:sp>
    <dsp:sp modelId="{88B48DC9-C368-4DC3-9412-2AF4A7C8304B}">
      <dsp:nvSpPr>
        <dsp:cNvPr id="0" name=""/>
        <dsp:cNvSpPr/>
      </dsp:nvSpPr>
      <dsp:spPr>
        <a:xfrm>
          <a:off x="7454" y="2478177"/>
          <a:ext cx="1597344" cy="274585"/>
        </a:xfrm>
        <a:prstGeom prst="rect">
          <a:avLst/>
        </a:prstGeom>
        <a:noFill/>
        <a:ln>
          <a:noFill/>
        </a:ln>
        <a:effectLst/>
      </dsp:spPr>
      <dsp:style>
        <a:lnRef idx="0">
          <a:scrgbClr r="0" g="0" b="0"/>
        </a:lnRef>
        <a:fillRef idx="0">
          <a:scrgbClr r="0" g="0" b="0"/>
        </a:fillRef>
        <a:effectRef idx="0">
          <a:scrgbClr r="0" g="0" b="0"/>
        </a:effectRef>
        <a:fontRef idx="minor"/>
      </dsp:style>
    </dsp:sp>
    <dsp:sp modelId="{DA00D221-BA96-42D4-B35F-951FEBD0C954}">
      <dsp:nvSpPr>
        <dsp:cNvPr id="0" name=""/>
        <dsp:cNvSpPr/>
      </dsp:nvSpPr>
      <dsp:spPr>
        <a:xfrm>
          <a:off x="2403471" y="204387"/>
          <a:ext cx="559070" cy="5590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68E7D4A-0FB9-4D9B-8036-757692B7E8D3}">
      <dsp:nvSpPr>
        <dsp:cNvPr id="0" name=""/>
        <dsp:cNvSpPr/>
      </dsp:nvSpPr>
      <dsp:spPr>
        <a:xfrm>
          <a:off x="1884334" y="873037"/>
          <a:ext cx="1597344" cy="1554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b="0" kern="1200" dirty="0"/>
            <a:t>All technology involves design</a:t>
          </a:r>
        </a:p>
      </dsp:txBody>
      <dsp:txXfrm>
        <a:off x="1884334" y="873037"/>
        <a:ext cx="1597344" cy="1554172"/>
      </dsp:txXfrm>
    </dsp:sp>
    <dsp:sp modelId="{CD5413F7-3525-4B31-9652-840414B94202}">
      <dsp:nvSpPr>
        <dsp:cNvPr id="0" name=""/>
        <dsp:cNvSpPr/>
      </dsp:nvSpPr>
      <dsp:spPr>
        <a:xfrm>
          <a:off x="1884334" y="2478177"/>
          <a:ext cx="1597344" cy="274585"/>
        </a:xfrm>
        <a:prstGeom prst="rect">
          <a:avLst/>
        </a:prstGeom>
        <a:noFill/>
        <a:ln>
          <a:noFill/>
        </a:ln>
        <a:effectLst/>
      </dsp:spPr>
      <dsp:style>
        <a:lnRef idx="0">
          <a:scrgbClr r="0" g="0" b="0"/>
        </a:lnRef>
        <a:fillRef idx="0">
          <a:scrgbClr r="0" g="0" b="0"/>
        </a:fillRef>
        <a:effectRef idx="0">
          <a:scrgbClr r="0" g="0" b="0"/>
        </a:effectRef>
        <a:fontRef idx="minor"/>
      </dsp:style>
    </dsp:sp>
    <dsp:sp modelId="{5F3D0EA6-6DCA-4C97-9CB6-DF84B2CD13E5}">
      <dsp:nvSpPr>
        <dsp:cNvPr id="0" name=""/>
        <dsp:cNvSpPr/>
      </dsp:nvSpPr>
      <dsp:spPr>
        <a:xfrm>
          <a:off x="4280351" y="204387"/>
          <a:ext cx="559070" cy="559070"/>
        </a:xfrm>
        <a:prstGeom prst="rect">
          <a:avLst/>
        </a:prstGeom>
        <a:blipFill>
          <a:blip xmlns:r="http://schemas.openxmlformats.org/officeDocument/2006/relationships" r:embed="rId5">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6F3825F-5D73-4011-955B-47298124554F}">
      <dsp:nvSpPr>
        <dsp:cNvPr id="0" name=""/>
        <dsp:cNvSpPr/>
      </dsp:nvSpPr>
      <dsp:spPr>
        <a:xfrm>
          <a:off x="3761214" y="873037"/>
          <a:ext cx="1597344" cy="1554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b="0" kern="1200" dirty="0"/>
            <a:t>All design involves choices among possible options</a:t>
          </a:r>
        </a:p>
      </dsp:txBody>
      <dsp:txXfrm>
        <a:off x="3761214" y="873037"/>
        <a:ext cx="1597344" cy="1554172"/>
      </dsp:txXfrm>
    </dsp:sp>
    <dsp:sp modelId="{B827DC36-F031-44FB-AF88-512369EB93C2}">
      <dsp:nvSpPr>
        <dsp:cNvPr id="0" name=""/>
        <dsp:cNvSpPr/>
      </dsp:nvSpPr>
      <dsp:spPr>
        <a:xfrm>
          <a:off x="3761214" y="2478177"/>
          <a:ext cx="1597344" cy="274585"/>
        </a:xfrm>
        <a:prstGeom prst="rect">
          <a:avLst/>
        </a:prstGeom>
        <a:noFill/>
        <a:ln>
          <a:noFill/>
        </a:ln>
        <a:effectLst/>
      </dsp:spPr>
      <dsp:style>
        <a:lnRef idx="0">
          <a:scrgbClr r="0" g="0" b="0"/>
        </a:lnRef>
        <a:fillRef idx="0">
          <a:scrgbClr r="0" g="0" b="0"/>
        </a:fillRef>
        <a:effectRef idx="0">
          <a:scrgbClr r="0" g="0" b="0"/>
        </a:effectRef>
        <a:fontRef idx="minor"/>
      </dsp:style>
    </dsp:sp>
    <dsp:sp modelId="{0DD18851-C223-4116-9048-6484281CDFCB}">
      <dsp:nvSpPr>
        <dsp:cNvPr id="0" name=""/>
        <dsp:cNvSpPr/>
      </dsp:nvSpPr>
      <dsp:spPr>
        <a:xfrm>
          <a:off x="6157231" y="204387"/>
          <a:ext cx="559070" cy="559070"/>
        </a:xfrm>
        <a:prstGeom prst="rect">
          <a:avLst/>
        </a:prstGeom>
        <a:blipFill>
          <a:blip xmlns:r="http://schemas.openxmlformats.org/officeDocument/2006/relationships" r:embed="rId7">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71EDBC-3598-499C-AA87-CB55B341189E}">
      <dsp:nvSpPr>
        <dsp:cNvPr id="0" name=""/>
        <dsp:cNvSpPr/>
      </dsp:nvSpPr>
      <dsp:spPr>
        <a:xfrm>
          <a:off x="5638094" y="873037"/>
          <a:ext cx="1597344" cy="1554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b="0" kern="1200" dirty="0"/>
            <a:t>All choices reflects values</a:t>
          </a:r>
        </a:p>
      </dsp:txBody>
      <dsp:txXfrm>
        <a:off x="5638094" y="873037"/>
        <a:ext cx="1597344" cy="1554172"/>
      </dsp:txXfrm>
    </dsp:sp>
    <dsp:sp modelId="{755E5C02-261A-4859-AF7A-B78CF0F9268F}">
      <dsp:nvSpPr>
        <dsp:cNvPr id="0" name=""/>
        <dsp:cNvSpPr/>
      </dsp:nvSpPr>
      <dsp:spPr>
        <a:xfrm>
          <a:off x="5638094" y="2478177"/>
          <a:ext cx="1597344" cy="274585"/>
        </a:xfrm>
        <a:prstGeom prst="rect">
          <a:avLst/>
        </a:prstGeom>
        <a:noFill/>
        <a:ln>
          <a:noFill/>
        </a:ln>
        <a:effectLst/>
      </dsp:spPr>
      <dsp:style>
        <a:lnRef idx="0">
          <a:scrgbClr r="0" g="0" b="0"/>
        </a:lnRef>
        <a:fillRef idx="0">
          <a:scrgbClr r="0" g="0" b="0"/>
        </a:fillRef>
        <a:effectRef idx="0">
          <a:scrgbClr r="0" g="0" b="0"/>
        </a:effectRef>
        <a:fontRef idx="minor"/>
      </dsp:style>
    </dsp:sp>
    <dsp:sp modelId="{BA483794-ED3F-4CF8-BCCE-BD6A740D8EB8}">
      <dsp:nvSpPr>
        <dsp:cNvPr id="0" name=""/>
        <dsp:cNvSpPr/>
      </dsp:nvSpPr>
      <dsp:spPr>
        <a:xfrm>
          <a:off x="8034111" y="204387"/>
          <a:ext cx="559070" cy="559070"/>
        </a:xfrm>
        <a:prstGeom prst="rect">
          <a:avLst/>
        </a:prstGeom>
        <a:blipFill>
          <a:blip xmlns:r="http://schemas.openxmlformats.org/officeDocument/2006/relationships" r:embed="rId9">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3EB537-875D-4437-A184-A5F472E6230B}">
      <dsp:nvSpPr>
        <dsp:cNvPr id="0" name=""/>
        <dsp:cNvSpPr/>
      </dsp:nvSpPr>
      <dsp:spPr>
        <a:xfrm>
          <a:off x="7514974" y="873037"/>
          <a:ext cx="1597344" cy="1554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b="0" kern="1200" dirty="0"/>
            <a:t>Therefore, all technologies reflect and affect human values</a:t>
          </a:r>
        </a:p>
      </dsp:txBody>
      <dsp:txXfrm>
        <a:off x="7514974" y="873037"/>
        <a:ext cx="1597344" cy="1554172"/>
      </dsp:txXfrm>
    </dsp:sp>
    <dsp:sp modelId="{E3961275-5160-4B80-ABC4-69BE743F69F3}">
      <dsp:nvSpPr>
        <dsp:cNvPr id="0" name=""/>
        <dsp:cNvSpPr/>
      </dsp:nvSpPr>
      <dsp:spPr>
        <a:xfrm>
          <a:off x="7514974" y="2478177"/>
          <a:ext cx="1597344" cy="274585"/>
        </a:xfrm>
        <a:prstGeom prst="rect">
          <a:avLst/>
        </a:prstGeom>
        <a:noFill/>
        <a:ln>
          <a:noFill/>
        </a:ln>
        <a:effectLst/>
      </dsp:spPr>
      <dsp:style>
        <a:lnRef idx="0">
          <a:scrgbClr r="0" g="0" b="0"/>
        </a:lnRef>
        <a:fillRef idx="0">
          <a:scrgbClr r="0" g="0" b="0"/>
        </a:fillRef>
        <a:effectRef idx="0">
          <a:scrgbClr r="0" g="0" b="0"/>
        </a:effectRef>
        <a:fontRef idx="minor"/>
      </dsp:style>
    </dsp:sp>
    <dsp:sp modelId="{7229018D-983B-44EC-8733-DAD3EAA33BE0}">
      <dsp:nvSpPr>
        <dsp:cNvPr id="0" name=""/>
        <dsp:cNvSpPr/>
      </dsp:nvSpPr>
      <dsp:spPr>
        <a:xfrm>
          <a:off x="9910992" y="204387"/>
          <a:ext cx="559070" cy="559070"/>
        </a:xfrm>
        <a:prstGeom prst="rect">
          <a:avLst/>
        </a:prstGeom>
        <a:blipFill>
          <a:blip xmlns:r="http://schemas.openxmlformats.org/officeDocument/2006/relationships" r:embed="rId11">
            <a:duotone>
              <a:schemeClr val="accent6">
                <a:shade val="45000"/>
                <a:satMod val="135000"/>
              </a:schemeClr>
              <a:prstClr val="white"/>
            </a:duotone>
            <a:extLst>
              <a:ext uri="{96DAC541-7B7A-43D3-8B79-37D633B846F1}">
                <asvg:svgBlip xmlns:asvg="http://schemas.microsoft.com/office/drawing/2016/SVG/main" r:embed="rId1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5973EFC-3D2A-413E-BC02-7D989A3266B5}">
      <dsp:nvSpPr>
        <dsp:cNvPr id="0" name=""/>
        <dsp:cNvSpPr/>
      </dsp:nvSpPr>
      <dsp:spPr>
        <a:xfrm>
          <a:off x="9391854" y="873037"/>
          <a:ext cx="1597344" cy="1554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b="0" kern="1200" dirty="0"/>
            <a:t>Ignoring values in the design process is irresponsible</a:t>
          </a:r>
        </a:p>
      </dsp:txBody>
      <dsp:txXfrm>
        <a:off x="9391854" y="873037"/>
        <a:ext cx="1597344" cy="1554172"/>
      </dsp:txXfrm>
    </dsp:sp>
    <dsp:sp modelId="{66305D8F-A479-4532-A021-C9BEDCF02240}">
      <dsp:nvSpPr>
        <dsp:cNvPr id="0" name=""/>
        <dsp:cNvSpPr/>
      </dsp:nvSpPr>
      <dsp:spPr>
        <a:xfrm>
          <a:off x="9391854" y="2478177"/>
          <a:ext cx="1597344" cy="27458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A898D-3345-4A73-84A1-C596B1541695}">
      <dsp:nvSpPr>
        <dsp:cNvPr id="0" name=""/>
        <dsp:cNvSpPr/>
      </dsp:nvSpPr>
      <dsp:spPr>
        <a:xfrm>
          <a:off x="526591" y="168508"/>
          <a:ext cx="559070" cy="559070"/>
        </a:xfrm>
        <a:prstGeom prst="rect">
          <a:avLst/>
        </a:prstGeom>
        <a:blipFill>
          <a:blip xmlns:r="http://schemas.openxmlformats.org/officeDocument/2006/relationships" r:embed="rId1">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2C6E83-C2B7-4EFE-BFF8-F7C1402AEB1D}">
      <dsp:nvSpPr>
        <dsp:cNvPr id="0" name=""/>
        <dsp:cNvSpPr/>
      </dsp:nvSpPr>
      <dsp:spPr>
        <a:xfrm>
          <a:off x="7454" y="831048"/>
          <a:ext cx="1597344" cy="1554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b="0" kern="1200" dirty="0"/>
            <a:t>Technology is the result of human imagination</a:t>
          </a:r>
        </a:p>
      </dsp:txBody>
      <dsp:txXfrm>
        <a:off x="7454" y="831048"/>
        <a:ext cx="1597344" cy="1554172"/>
      </dsp:txXfrm>
    </dsp:sp>
    <dsp:sp modelId="{88B48DC9-C368-4DC3-9412-2AF4A7C8304B}">
      <dsp:nvSpPr>
        <dsp:cNvPr id="0" name=""/>
        <dsp:cNvSpPr/>
      </dsp:nvSpPr>
      <dsp:spPr>
        <a:xfrm>
          <a:off x="7454" y="2433346"/>
          <a:ext cx="1597344" cy="141430"/>
        </a:xfrm>
        <a:prstGeom prst="rect">
          <a:avLst/>
        </a:prstGeom>
        <a:noFill/>
        <a:ln>
          <a:noFill/>
        </a:ln>
        <a:effectLst/>
      </dsp:spPr>
      <dsp:style>
        <a:lnRef idx="0">
          <a:scrgbClr r="0" g="0" b="0"/>
        </a:lnRef>
        <a:fillRef idx="0">
          <a:scrgbClr r="0" g="0" b="0"/>
        </a:fillRef>
        <a:effectRef idx="0">
          <a:scrgbClr r="0" g="0" b="0"/>
        </a:effectRef>
        <a:fontRef idx="minor"/>
      </dsp:style>
    </dsp:sp>
    <dsp:sp modelId="{DA00D221-BA96-42D4-B35F-951FEBD0C954}">
      <dsp:nvSpPr>
        <dsp:cNvPr id="0" name=""/>
        <dsp:cNvSpPr/>
      </dsp:nvSpPr>
      <dsp:spPr>
        <a:xfrm>
          <a:off x="2403471" y="168508"/>
          <a:ext cx="559070" cy="5590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68E7D4A-0FB9-4D9B-8036-757692B7E8D3}">
      <dsp:nvSpPr>
        <dsp:cNvPr id="0" name=""/>
        <dsp:cNvSpPr/>
      </dsp:nvSpPr>
      <dsp:spPr>
        <a:xfrm>
          <a:off x="1884334" y="831048"/>
          <a:ext cx="1597344" cy="1554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b="0" kern="1200" dirty="0"/>
            <a:t>All technology involves design</a:t>
          </a:r>
        </a:p>
      </dsp:txBody>
      <dsp:txXfrm>
        <a:off x="1884334" y="831048"/>
        <a:ext cx="1597344" cy="1554172"/>
      </dsp:txXfrm>
    </dsp:sp>
    <dsp:sp modelId="{CD5413F7-3525-4B31-9652-840414B94202}">
      <dsp:nvSpPr>
        <dsp:cNvPr id="0" name=""/>
        <dsp:cNvSpPr/>
      </dsp:nvSpPr>
      <dsp:spPr>
        <a:xfrm>
          <a:off x="1884334" y="2433346"/>
          <a:ext cx="1597344" cy="141430"/>
        </a:xfrm>
        <a:prstGeom prst="rect">
          <a:avLst/>
        </a:prstGeom>
        <a:noFill/>
        <a:ln>
          <a:noFill/>
        </a:ln>
        <a:effectLst/>
      </dsp:spPr>
      <dsp:style>
        <a:lnRef idx="0">
          <a:scrgbClr r="0" g="0" b="0"/>
        </a:lnRef>
        <a:fillRef idx="0">
          <a:scrgbClr r="0" g="0" b="0"/>
        </a:fillRef>
        <a:effectRef idx="0">
          <a:scrgbClr r="0" g="0" b="0"/>
        </a:effectRef>
        <a:fontRef idx="minor"/>
      </dsp:style>
    </dsp:sp>
    <dsp:sp modelId="{5F3D0EA6-6DCA-4C97-9CB6-DF84B2CD13E5}">
      <dsp:nvSpPr>
        <dsp:cNvPr id="0" name=""/>
        <dsp:cNvSpPr/>
      </dsp:nvSpPr>
      <dsp:spPr>
        <a:xfrm>
          <a:off x="4280351" y="168508"/>
          <a:ext cx="559070" cy="559070"/>
        </a:xfrm>
        <a:prstGeom prst="rect">
          <a:avLst/>
        </a:prstGeom>
        <a:blipFill>
          <a:blip xmlns:r="http://schemas.openxmlformats.org/officeDocument/2006/relationships" r:embed="rId5">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6F3825F-5D73-4011-955B-47298124554F}">
      <dsp:nvSpPr>
        <dsp:cNvPr id="0" name=""/>
        <dsp:cNvSpPr/>
      </dsp:nvSpPr>
      <dsp:spPr>
        <a:xfrm>
          <a:off x="3761214" y="831048"/>
          <a:ext cx="1597344" cy="1554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b="0" kern="1200" dirty="0"/>
            <a:t>All design involves choices among possible options</a:t>
          </a:r>
        </a:p>
      </dsp:txBody>
      <dsp:txXfrm>
        <a:off x="3761214" y="831048"/>
        <a:ext cx="1597344" cy="1554172"/>
      </dsp:txXfrm>
    </dsp:sp>
    <dsp:sp modelId="{B827DC36-F031-44FB-AF88-512369EB93C2}">
      <dsp:nvSpPr>
        <dsp:cNvPr id="0" name=""/>
        <dsp:cNvSpPr/>
      </dsp:nvSpPr>
      <dsp:spPr>
        <a:xfrm>
          <a:off x="3761214" y="2433346"/>
          <a:ext cx="1597344" cy="141430"/>
        </a:xfrm>
        <a:prstGeom prst="rect">
          <a:avLst/>
        </a:prstGeom>
        <a:noFill/>
        <a:ln>
          <a:noFill/>
        </a:ln>
        <a:effectLst/>
      </dsp:spPr>
      <dsp:style>
        <a:lnRef idx="0">
          <a:scrgbClr r="0" g="0" b="0"/>
        </a:lnRef>
        <a:fillRef idx="0">
          <a:scrgbClr r="0" g="0" b="0"/>
        </a:fillRef>
        <a:effectRef idx="0">
          <a:scrgbClr r="0" g="0" b="0"/>
        </a:effectRef>
        <a:fontRef idx="minor"/>
      </dsp:style>
    </dsp:sp>
    <dsp:sp modelId="{0DD18851-C223-4116-9048-6484281CDFCB}">
      <dsp:nvSpPr>
        <dsp:cNvPr id="0" name=""/>
        <dsp:cNvSpPr/>
      </dsp:nvSpPr>
      <dsp:spPr>
        <a:xfrm>
          <a:off x="6157231" y="168508"/>
          <a:ext cx="559070" cy="559070"/>
        </a:xfrm>
        <a:prstGeom prst="rect">
          <a:avLst/>
        </a:prstGeom>
        <a:blipFill>
          <a:blip xmlns:r="http://schemas.openxmlformats.org/officeDocument/2006/relationships" r:embed="rId7">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71EDBC-3598-499C-AA87-CB55B341189E}">
      <dsp:nvSpPr>
        <dsp:cNvPr id="0" name=""/>
        <dsp:cNvSpPr/>
      </dsp:nvSpPr>
      <dsp:spPr>
        <a:xfrm>
          <a:off x="5638094" y="831048"/>
          <a:ext cx="1597344" cy="1554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b="0" kern="1200" dirty="0"/>
            <a:t>All choices reflects values</a:t>
          </a:r>
        </a:p>
      </dsp:txBody>
      <dsp:txXfrm>
        <a:off x="5638094" y="831048"/>
        <a:ext cx="1597344" cy="1554172"/>
      </dsp:txXfrm>
    </dsp:sp>
    <dsp:sp modelId="{755E5C02-261A-4859-AF7A-B78CF0F9268F}">
      <dsp:nvSpPr>
        <dsp:cNvPr id="0" name=""/>
        <dsp:cNvSpPr/>
      </dsp:nvSpPr>
      <dsp:spPr>
        <a:xfrm>
          <a:off x="5638094" y="2433346"/>
          <a:ext cx="1597344" cy="141430"/>
        </a:xfrm>
        <a:prstGeom prst="rect">
          <a:avLst/>
        </a:prstGeom>
        <a:noFill/>
        <a:ln>
          <a:noFill/>
        </a:ln>
        <a:effectLst/>
      </dsp:spPr>
      <dsp:style>
        <a:lnRef idx="0">
          <a:scrgbClr r="0" g="0" b="0"/>
        </a:lnRef>
        <a:fillRef idx="0">
          <a:scrgbClr r="0" g="0" b="0"/>
        </a:fillRef>
        <a:effectRef idx="0">
          <a:scrgbClr r="0" g="0" b="0"/>
        </a:effectRef>
        <a:fontRef idx="minor"/>
      </dsp:style>
    </dsp:sp>
    <dsp:sp modelId="{BA483794-ED3F-4CF8-BCCE-BD6A740D8EB8}">
      <dsp:nvSpPr>
        <dsp:cNvPr id="0" name=""/>
        <dsp:cNvSpPr/>
      </dsp:nvSpPr>
      <dsp:spPr>
        <a:xfrm>
          <a:off x="8034111" y="168508"/>
          <a:ext cx="559070" cy="559070"/>
        </a:xfrm>
        <a:prstGeom prst="rect">
          <a:avLst/>
        </a:prstGeom>
        <a:blipFill>
          <a:blip xmlns:r="http://schemas.openxmlformats.org/officeDocument/2006/relationships" r:embed="rId9">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3EB537-875D-4437-A184-A5F472E6230B}">
      <dsp:nvSpPr>
        <dsp:cNvPr id="0" name=""/>
        <dsp:cNvSpPr/>
      </dsp:nvSpPr>
      <dsp:spPr>
        <a:xfrm>
          <a:off x="7514974" y="831048"/>
          <a:ext cx="1597344" cy="1554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b="0" kern="1200" dirty="0"/>
            <a:t>Therefore, all technologies reflect and affect human values</a:t>
          </a:r>
        </a:p>
      </dsp:txBody>
      <dsp:txXfrm>
        <a:off x="7514974" y="831048"/>
        <a:ext cx="1597344" cy="1554172"/>
      </dsp:txXfrm>
    </dsp:sp>
    <dsp:sp modelId="{E3961275-5160-4B80-ABC4-69BE743F69F3}">
      <dsp:nvSpPr>
        <dsp:cNvPr id="0" name=""/>
        <dsp:cNvSpPr/>
      </dsp:nvSpPr>
      <dsp:spPr>
        <a:xfrm>
          <a:off x="7514974" y="2433346"/>
          <a:ext cx="1597344" cy="141430"/>
        </a:xfrm>
        <a:prstGeom prst="rect">
          <a:avLst/>
        </a:prstGeom>
        <a:noFill/>
        <a:ln>
          <a:noFill/>
        </a:ln>
        <a:effectLst/>
      </dsp:spPr>
      <dsp:style>
        <a:lnRef idx="0">
          <a:scrgbClr r="0" g="0" b="0"/>
        </a:lnRef>
        <a:fillRef idx="0">
          <a:scrgbClr r="0" g="0" b="0"/>
        </a:fillRef>
        <a:effectRef idx="0">
          <a:scrgbClr r="0" g="0" b="0"/>
        </a:effectRef>
        <a:fontRef idx="minor"/>
      </dsp:style>
    </dsp:sp>
    <dsp:sp modelId="{7229018D-983B-44EC-8733-DAD3EAA33BE0}">
      <dsp:nvSpPr>
        <dsp:cNvPr id="0" name=""/>
        <dsp:cNvSpPr/>
      </dsp:nvSpPr>
      <dsp:spPr>
        <a:xfrm>
          <a:off x="9910992" y="168508"/>
          <a:ext cx="559070" cy="559070"/>
        </a:xfrm>
        <a:prstGeom prst="rect">
          <a:avLst/>
        </a:prstGeom>
        <a:blipFill>
          <a:blip xmlns:r="http://schemas.openxmlformats.org/officeDocument/2006/relationships" r:embed="rId11">
            <a:duotone>
              <a:schemeClr val="accent6">
                <a:shade val="45000"/>
                <a:satMod val="135000"/>
              </a:schemeClr>
              <a:prstClr val="white"/>
            </a:duotone>
            <a:extLst>
              <a:ext uri="{96DAC541-7B7A-43D3-8B79-37D633B846F1}">
                <asvg:svgBlip xmlns:asvg="http://schemas.microsoft.com/office/drawing/2016/SVG/main" r:embed="rId1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5973EFC-3D2A-413E-BC02-7D989A3266B5}">
      <dsp:nvSpPr>
        <dsp:cNvPr id="0" name=""/>
        <dsp:cNvSpPr/>
      </dsp:nvSpPr>
      <dsp:spPr>
        <a:xfrm>
          <a:off x="9391854" y="831048"/>
          <a:ext cx="1597344" cy="1554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b="0" kern="1200" dirty="0"/>
            <a:t>Ignoring values in the design process is irresponsible</a:t>
          </a:r>
        </a:p>
      </dsp:txBody>
      <dsp:txXfrm>
        <a:off x="9391854" y="831048"/>
        <a:ext cx="1597344" cy="1554172"/>
      </dsp:txXfrm>
    </dsp:sp>
    <dsp:sp modelId="{66305D8F-A479-4532-A021-C9BEDCF02240}">
      <dsp:nvSpPr>
        <dsp:cNvPr id="0" name=""/>
        <dsp:cNvSpPr/>
      </dsp:nvSpPr>
      <dsp:spPr>
        <a:xfrm>
          <a:off x="9391854" y="2433346"/>
          <a:ext cx="1597344" cy="141430"/>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9F65F-58AF-4D8B-BBB0-913B80271908}">
      <dsp:nvSpPr>
        <dsp:cNvPr id="0" name=""/>
        <dsp:cNvSpPr/>
      </dsp:nvSpPr>
      <dsp:spPr>
        <a:xfrm>
          <a:off x="318476" y="810753"/>
          <a:ext cx="924936" cy="92493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82A412-AA6E-4371-8EEA-44B822C714A6}">
      <dsp:nvSpPr>
        <dsp:cNvPr id="0" name=""/>
        <dsp:cNvSpPr/>
      </dsp:nvSpPr>
      <dsp:spPr>
        <a:xfrm>
          <a:off x="512712" y="1004990"/>
          <a:ext cx="536463" cy="5364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9FAFA0-D0CE-4335-A0DA-DC595188CAA9}">
      <dsp:nvSpPr>
        <dsp:cNvPr id="0" name=""/>
        <dsp:cNvSpPr/>
      </dsp:nvSpPr>
      <dsp:spPr>
        <a:xfrm>
          <a:off x="1441613" y="810753"/>
          <a:ext cx="2180207" cy="924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1" kern="1200" dirty="0"/>
            <a:t>Human welfare r</a:t>
          </a:r>
          <a:r>
            <a:rPr lang="en-US" sz="1600" kern="1200" dirty="0"/>
            <a:t>efers to people’s physical, material, and psychological well-being</a:t>
          </a:r>
        </a:p>
      </dsp:txBody>
      <dsp:txXfrm>
        <a:off x="1441613" y="810753"/>
        <a:ext cx="2180207" cy="924936"/>
      </dsp:txXfrm>
    </dsp:sp>
    <dsp:sp modelId="{42E34725-773B-4543-A903-07A384C57D29}">
      <dsp:nvSpPr>
        <dsp:cNvPr id="0" name=""/>
        <dsp:cNvSpPr/>
      </dsp:nvSpPr>
      <dsp:spPr>
        <a:xfrm>
          <a:off x="4001704" y="810753"/>
          <a:ext cx="924936" cy="92493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D5C69F-31C2-44B9-92BB-932F3B108E9B}">
      <dsp:nvSpPr>
        <dsp:cNvPr id="0" name=""/>
        <dsp:cNvSpPr/>
      </dsp:nvSpPr>
      <dsp:spPr>
        <a:xfrm>
          <a:off x="4195941" y="1004990"/>
          <a:ext cx="536463" cy="5364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ABFC96-A530-465F-B0B0-60C29DA39E00}">
      <dsp:nvSpPr>
        <dsp:cNvPr id="0" name=""/>
        <dsp:cNvSpPr/>
      </dsp:nvSpPr>
      <dsp:spPr>
        <a:xfrm>
          <a:off x="5124841" y="810753"/>
          <a:ext cx="2180207" cy="924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1" kern="1200" dirty="0"/>
            <a:t>Accessibility </a:t>
          </a:r>
          <a:r>
            <a:rPr lang="en-US" sz="1600" kern="1200" dirty="0"/>
            <a:t>refers to making all people successful users of information technology</a:t>
          </a:r>
        </a:p>
      </dsp:txBody>
      <dsp:txXfrm>
        <a:off x="5124841" y="810753"/>
        <a:ext cx="2180207" cy="924936"/>
      </dsp:txXfrm>
    </dsp:sp>
    <dsp:sp modelId="{839D8754-07FE-4890-B551-84273B36B2A6}">
      <dsp:nvSpPr>
        <dsp:cNvPr id="0" name=""/>
        <dsp:cNvSpPr/>
      </dsp:nvSpPr>
      <dsp:spPr>
        <a:xfrm>
          <a:off x="7684933" y="810753"/>
          <a:ext cx="924936" cy="92493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C0F32C-3E15-488C-A552-DC6B2E98E0A3}">
      <dsp:nvSpPr>
        <dsp:cNvPr id="0" name=""/>
        <dsp:cNvSpPr/>
      </dsp:nvSpPr>
      <dsp:spPr>
        <a:xfrm>
          <a:off x="7879170" y="1004990"/>
          <a:ext cx="536463" cy="5364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4BD37B7-B095-4565-BD76-317692E88CDF}">
      <dsp:nvSpPr>
        <dsp:cNvPr id="0" name=""/>
        <dsp:cNvSpPr/>
      </dsp:nvSpPr>
      <dsp:spPr>
        <a:xfrm>
          <a:off x="8808070" y="810753"/>
          <a:ext cx="2180207" cy="924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1" kern="1200" dirty="0"/>
            <a:t>Respect</a:t>
          </a:r>
          <a:r>
            <a:rPr lang="en-US" sz="1600" kern="1200" dirty="0"/>
            <a:t> refers to treating people with politeness and consideration</a:t>
          </a:r>
        </a:p>
      </dsp:txBody>
      <dsp:txXfrm>
        <a:off x="8808070" y="810753"/>
        <a:ext cx="2180207" cy="924936"/>
      </dsp:txXfrm>
    </dsp:sp>
    <dsp:sp modelId="{0CD5CA4E-2570-4DB1-B526-54F1673E22F3}">
      <dsp:nvSpPr>
        <dsp:cNvPr id="0" name=""/>
        <dsp:cNvSpPr/>
      </dsp:nvSpPr>
      <dsp:spPr>
        <a:xfrm>
          <a:off x="318476" y="2446695"/>
          <a:ext cx="924936" cy="92493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32FC7F-8A2B-42A5-AD6B-0D69EBBF12CE}">
      <dsp:nvSpPr>
        <dsp:cNvPr id="0" name=""/>
        <dsp:cNvSpPr/>
      </dsp:nvSpPr>
      <dsp:spPr>
        <a:xfrm>
          <a:off x="512712" y="2640932"/>
          <a:ext cx="536463" cy="5364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71D184A-B205-4238-A694-E8B8D816E102}">
      <dsp:nvSpPr>
        <dsp:cNvPr id="0" name=""/>
        <dsp:cNvSpPr/>
      </dsp:nvSpPr>
      <dsp:spPr>
        <a:xfrm>
          <a:off x="1441613" y="2446695"/>
          <a:ext cx="2180207" cy="924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1" kern="1200"/>
            <a:t>Calmness</a:t>
          </a:r>
          <a:r>
            <a:rPr lang="en-US" sz="1600" kern="1200"/>
            <a:t> refers to a peaceful and composed psychological state</a:t>
          </a:r>
        </a:p>
      </dsp:txBody>
      <dsp:txXfrm>
        <a:off x="1441613" y="2446695"/>
        <a:ext cx="2180207" cy="924936"/>
      </dsp:txXfrm>
    </dsp:sp>
    <dsp:sp modelId="{36A2027B-5F9E-4987-A111-A632F8B433B8}">
      <dsp:nvSpPr>
        <dsp:cNvPr id="0" name=""/>
        <dsp:cNvSpPr/>
      </dsp:nvSpPr>
      <dsp:spPr>
        <a:xfrm>
          <a:off x="4001704" y="2446695"/>
          <a:ext cx="924936" cy="92493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3252DB-307D-4B12-B4FF-36639182824D}">
      <dsp:nvSpPr>
        <dsp:cNvPr id="0" name=""/>
        <dsp:cNvSpPr/>
      </dsp:nvSpPr>
      <dsp:spPr>
        <a:xfrm>
          <a:off x="4195941" y="2640932"/>
          <a:ext cx="536463" cy="536463"/>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2697AF-7B8D-4944-B722-683629FDADAA}">
      <dsp:nvSpPr>
        <dsp:cNvPr id="0" name=""/>
        <dsp:cNvSpPr/>
      </dsp:nvSpPr>
      <dsp:spPr>
        <a:xfrm>
          <a:off x="5124841" y="2446695"/>
          <a:ext cx="2180207" cy="924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1" kern="1200" dirty="0"/>
            <a:t>Freedom from bias</a:t>
          </a:r>
          <a:r>
            <a:rPr lang="en-US" sz="1600" kern="1200" dirty="0"/>
            <a:t> refers to systematic unfairness perpetrated on individuals or groups, including pre-existing social bias, technical bias, and emergent social bias</a:t>
          </a:r>
        </a:p>
      </dsp:txBody>
      <dsp:txXfrm>
        <a:off x="5124841" y="2446695"/>
        <a:ext cx="2180207" cy="9249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769C9C-A8E3-4F16-B637-A7F21371CAB2}">
      <dsp:nvSpPr>
        <dsp:cNvPr id="0" name=""/>
        <dsp:cNvSpPr/>
      </dsp:nvSpPr>
      <dsp:spPr>
        <a:xfrm>
          <a:off x="88266" y="145845"/>
          <a:ext cx="1271879" cy="127187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145583-9E05-4CAE-BC64-F2B632EBD028}">
      <dsp:nvSpPr>
        <dsp:cNvPr id="0" name=""/>
        <dsp:cNvSpPr/>
      </dsp:nvSpPr>
      <dsp:spPr>
        <a:xfrm>
          <a:off x="355360" y="412940"/>
          <a:ext cx="737689" cy="7376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595B3D-8055-4074-9D4C-50E16B8DC0FC}">
      <dsp:nvSpPr>
        <dsp:cNvPr id="0" name=""/>
        <dsp:cNvSpPr/>
      </dsp:nvSpPr>
      <dsp:spPr>
        <a:xfrm>
          <a:off x="1632690" y="145845"/>
          <a:ext cx="2998001" cy="1271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1" kern="1200"/>
            <a:t>Ownership and property</a:t>
          </a:r>
          <a:r>
            <a:rPr lang="en-US" sz="1600" kern="1200"/>
            <a:t> refers to a right to possess an object (or information), use it, manage it, derive income from it, and bequeath it</a:t>
          </a:r>
        </a:p>
      </dsp:txBody>
      <dsp:txXfrm>
        <a:off x="1632690" y="145845"/>
        <a:ext cx="2998001" cy="1271879"/>
      </dsp:txXfrm>
    </dsp:sp>
    <dsp:sp modelId="{C7A01C55-6087-49A0-AEFF-4B6C1FC3C2BA}">
      <dsp:nvSpPr>
        <dsp:cNvPr id="0" name=""/>
        <dsp:cNvSpPr/>
      </dsp:nvSpPr>
      <dsp:spPr>
        <a:xfrm>
          <a:off x="5153070" y="145845"/>
          <a:ext cx="1271879" cy="127187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975FC3-26A0-41B0-9C03-739E862B1299}">
      <dsp:nvSpPr>
        <dsp:cNvPr id="0" name=""/>
        <dsp:cNvSpPr/>
      </dsp:nvSpPr>
      <dsp:spPr>
        <a:xfrm>
          <a:off x="5420165" y="412940"/>
          <a:ext cx="737689" cy="73768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7199E5E-E20A-4D7B-91BD-DB62D0A8F84F}">
      <dsp:nvSpPr>
        <dsp:cNvPr id="0" name=""/>
        <dsp:cNvSpPr/>
      </dsp:nvSpPr>
      <dsp:spPr>
        <a:xfrm>
          <a:off x="6697495" y="145845"/>
          <a:ext cx="2998001" cy="1271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1" kern="1200"/>
            <a:t>Privacy</a:t>
          </a:r>
          <a:r>
            <a:rPr lang="en-US" sz="1600" kern="1200"/>
            <a:t> refers to a claim, an entitlement, or a right of an individual to determine what information about himself or herself can be communicated to others</a:t>
          </a:r>
        </a:p>
      </dsp:txBody>
      <dsp:txXfrm>
        <a:off x="6697495" y="145845"/>
        <a:ext cx="2998001" cy="1271879"/>
      </dsp:txXfrm>
    </dsp:sp>
    <dsp:sp modelId="{28708D41-2E2E-44FC-814C-6F74FFE7EF5E}">
      <dsp:nvSpPr>
        <dsp:cNvPr id="0" name=""/>
        <dsp:cNvSpPr/>
      </dsp:nvSpPr>
      <dsp:spPr>
        <a:xfrm>
          <a:off x="88266" y="1998479"/>
          <a:ext cx="1271879" cy="127187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CB1632-3808-48B5-B4A9-14BB83FFD2D3}">
      <dsp:nvSpPr>
        <dsp:cNvPr id="0" name=""/>
        <dsp:cNvSpPr/>
      </dsp:nvSpPr>
      <dsp:spPr>
        <a:xfrm>
          <a:off x="355360" y="2265574"/>
          <a:ext cx="737689" cy="73768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179345-4C35-42D4-BDB8-2A2ACFFCF68D}">
      <dsp:nvSpPr>
        <dsp:cNvPr id="0" name=""/>
        <dsp:cNvSpPr/>
      </dsp:nvSpPr>
      <dsp:spPr>
        <a:xfrm>
          <a:off x="1632690" y="1998479"/>
          <a:ext cx="2998001" cy="1271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1" kern="1200"/>
            <a:t>Trust</a:t>
          </a:r>
          <a:r>
            <a:rPr lang="en-US" sz="1600" kern="1200"/>
            <a:t> refers to expectations that exist between people who can experience good will, extend good will toward others, feel vulnerable, and experience betrayal</a:t>
          </a:r>
        </a:p>
      </dsp:txBody>
      <dsp:txXfrm>
        <a:off x="1632690" y="1998479"/>
        <a:ext cx="2998001" cy="1271879"/>
      </dsp:txXfrm>
    </dsp:sp>
    <dsp:sp modelId="{1D99BF7C-D62B-4C7A-A5CB-F63323ED9A59}">
      <dsp:nvSpPr>
        <dsp:cNvPr id="0" name=""/>
        <dsp:cNvSpPr/>
      </dsp:nvSpPr>
      <dsp:spPr>
        <a:xfrm>
          <a:off x="5153070" y="1998479"/>
          <a:ext cx="1271879" cy="127187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B11765-0080-42CC-9C02-F4A2AAE9F7FA}">
      <dsp:nvSpPr>
        <dsp:cNvPr id="0" name=""/>
        <dsp:cNvSpPr/>
      </dsp:nvSpPr>
      <dsp:spPr>
        <a:xfrm>
          <a:off x="5420165" y="2265574"/>
          <a:ext cx="737689" cy="73768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B3DB18-CE17-4716-8DB5-D844E666BF53}">
      <dsp:nvSpPr>
        <dsp:cNvPr id="0" name=""/>
        <dsp:cNvSpPr/>
      </dsp:nvSpPr>
      <dsp:spPr>
        <a:xfrm>
          <a:off x="6697495" y="1998479"/>
          <a:ext cx="2998001" cy="1271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1" kern="1200"/>
            <a:t>Accountability</a:t>
          </a:r>
          <a:r>
            <a:rPr lang="en-US" sz="1600" kern="1200"/>
            <a:t> refers to the properties that ensures that the actions of a person, people, or institution may be traced uniquely to the person, people, or institution</a:t>
          </a:r>
        </a:p>
      </dsp:txBody>
      <dsp:txXfrm>
        <a:off x="6697495" y="1998479"/>
        <a:ext cx="2998001" cy="12718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81FF9-A7B8-4211-92AC-4F77D9CAFB6C}">
      <dsp:nvSpPr>
        <dsp:cNvPr id="0" name=""/>
        <dsp:cNvSpPr/>
      </dsp:nvSpPr>
      <dsp:spPr>
        <a:xfrm>
          <a:off x="88266" y="145845"/>
          <a:ext cx="1271879" cy="127187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2AFBA5-6D20-4C50-90DB-66774B0CB004}">
      <dsp:nvSpPr>
        <dsp:cNvPr id="0" name=""/>
        <dsp:cNvSpPr/>
      </dsp:nvSpPr>
      <dsp:spPr>
        <a:xfrm>
          <a:off x="355360" y="412940"/>
          <a:ext cx="737689" cy="7376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5B32091-C1E0-40E7-A348-F4E203A89C9A}">
      <dsp:nvSpPr>
        <dsp:cNvPr id="0" name=""/>
        <dsp:cNvSpPr/>
      </dsp:nvSpPr>
      <dsp:spPr>
        <a:xfrm>
          <a:off x="1632690" y="145845"/>
          <a:ext cx="2998001" cy="1271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1" kern="1200"/>
            <a:t>Autonomy</a:t>
          </a:r>
          <a:r>
            <a:rPr lang="en-US" sz="1600" kern="1200"/>
            <a:t> refers to people’s ability to decide, plan, and act in ways that they believe will help them to achieve their goals</a:t>
          </a:r>
        </a:p>
      </dsp:txBody>
      <dsp:txXfrm>
        <a:off x="1632690" y="145845"/>
        <a:ext cx="2998001" cy="1271879"/>
      </dsp:txXfrm>
    </dsp:sp>
    <dsp:sp modelId="{F69A03DA-83A9-409E-A189-A190148EC186}">
      <dsp:nvSpPr>
        <dsp:cNvPr id="0" name=""/>
        <dsp:cNvSpPr/>
      </dsp:nvSpPr>
      <dsp:spPr>
        <a:xfrm>
          <a:off x="5153070" y="145845"/>
          <a:ext cx="1271879" cy="127187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E49858-4D19-4752-92C3-29EE86AF9B05}">
      <dsp:nvSpPr>
        <dsp:cNvPr id="0" name=""/>
        <dsp:cNvSpPr/>
      </dsp:nvSpPr>
      <dsp:spPr>
        <a:xfrm>
          <a:off x="5420165" y="412940"/>
          <a:ext cx="737689" cy="73768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BA9D338-AB90-482F-8A8A-6E55B5E2FF64}">
      <dsp:nvSpPr>
        <dsp:cNvPr id="0" name=""/>
        <dsp:cNvSpPr/>
      </dsp:nvSpPr>
      <dsp:spPr>
        <a:xfrm>
          <a:off x="6697495" y="145845"/>
          <a:ext cx="2998001" cy="1271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1" kern="1200"/>
            <a:t>Informed consent</a:t>
          </a:r>
          <a:r>
            <a:rPr lang="en-US" sz="1600" kern="1200"/>
            <a:t> refers to garnering people’s agreement, encompassing criteria of disclosure, comprehension, voluntariness, competence, and agreement</a:t>
          </a:r>
        </a:p>
      </dsp:txBody>
      <dsp:txXfrm>
        <a:off x="6697495" y="145845"/>
        <a:ext cx="2998001" cy="1271879"/>
      </dsp:txXfrm>
    </dsp:sp>
    <dsp:sp modelId="{B1511BD8-85C9-4EF2-A9C7-7EFEFA9914FF}">
      <dsp:nvSpPr>
        <dsp:cNvPr id="0" name=""/>
        <dsp:cNvSpPr/>
      </dsp:nvSpPr>
      <dsp:spPr>
        <a:xfrm>
          <a:off x="88266" y="1998479"/>
          <a:ext cx="1271879" cy="127187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D1BDE6-94C5-4FF2-8D0B-386F2D46F331}">
      <dsp:nvSpPr>
        <dsp:cNvPr id="0" name=""/>
        <dsp:cNvSpPr/>
      </dsp:nvSpPr>
      <dsp:spPr>
        <a:xfrm>
          <a:off x="355360" y="2265574"/>
          <a:ext cx="737689" cy="73768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16A265F-326B-46F1-9E44-E63719EA6290}">
      <dsp:nvSpPr>
        <dsp:cNvPr id="0" name=""/>
        <dsp:cNvSpPr/>
      </dsp:nvSpPr>
      <dsp:spPr>
        <a:xfrm>
          <a:off x="1632690" y="1998479"/>
          <a:ext cx="2998001" cy="1271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1" kern="1200"/>
            <a:t>Identity</a:t>
          </a:r>
          <a:r>
            <a:rPr lang="en-US" sz="1600" kern="1200"/>
            <a:t> refers to people’s understanding of who they are over time, embracing both continuity and discontinuity over time</a:t>
          </a:r>
        </a:p>
      </dsp:txBody>
      <dsp:txXfrm>
        <a:off x="1632690" y="1998479"/>
        <a:ext cx="2998001" cy="1271879"/>
      </dsp:txXfrm>
    </dsp:sp>
    <dsp:sp modelId="{6235D931-07D4-4240-B5F5-B3B106BD3633}">
      <dsp:nvSpPr>
        <dsp:cNvPr id="0" name=""/>
        <dsp:cNvSpPr/>
      </dsp:nvSpPr>
      <dsp:spPr>
        <a:xfrm>
          <a:off x="5153070" y="1998479"/>
          <a:ext cx="1271879" cy="127187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69BDB0-3547-4FA4-9192-220B4EAC3732}">
      <dsp:nvSpPr>
        <dsp:cNvPr id="0" name=""/>
        <dsp:cNvSpPr/>
      </dsp:nvSpPr>
      <dsp:spPr>
        <a:xfrm>
          <a:off x="5420165" y="2265574"/>
          <a:ext cx="737689" cy="73768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FCAF725-AF49-4C43-B6D2-7F1B3F0214C0}">
      <dsp:nvSpPr>
        <dsp:cNvPr id="0" name=""/>
        <dsp:cNvSpPr/>
      </dsp:nvSpPr>
      <dsp:spPr>
        <a:xfrm>
          <a:off x="6697495" y="1998479"/>
          <a:ext cx="2998001" cy="1271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1" kern="1200"/>
            <a:t>Environmental sustainability</a:t>
          </a:r>
          <a:r>
            <a:rPr lang="en-US" sz="1600" kern="1200"/>
            <a:t> refers to sustaining ecosystems such that they meet the needs of the present</a:t>
          </a:r>
        </a:p>
      </dsp:txBody>
      <dsp:txXfrm>
        <a:off x="6697495" y="1998479"/>
        <a:ext cx="2998001" cy="12718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628C2-2296-4DEC-A3FD-96E56E6F639D}">
      <dsp:nvSpPr>
        <dsp:cNvPr id="0" name=""/>
        <dsp:cNvSpPr/>
      </dsp:nvSpPr>
      <dsp:spPr>
        <a:xfrm>
          <a:off x="482621" y="710279"/>
          <a:ext cx="3012793" cy="3012793"/>
        </a:xfrm>
        <a:prstGeom prst="circularArrow">
          <a:avLst>
            <a:gd name="adj1" fmla="val 4668"/>
            <a:gd name="adj2" fmla="val 272909"/>
            <a:gd name="adj3" fmla="val 13195120"/>
            <a:gd name="adj4" fmla="val 17788079"/>
            <a:gd name="adj5" fmla="val 484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2E4A47-C469-4CF9-99CC-06BECD09A87C}">
      <dsp:nvSpPr>
        <dsp:cNvPr id="0" name=""/>
        <dsp:cNvSpPr/>
      </dsp:nvSpPr>
      <dsp:spPr>
        <a:xfrm>
          <a:off x="1081917" y="745728"/>
          <a:ext cx="1814202" cy="90710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Stakeholders</a:t>
          </a:r>
        </a:p>
      </dsp:txBody>
      <dsp:txXfrm>
        <a:off x="1126198" y="790009"/>
        <a:ext cx="1725640" cy="818539"/>
      </dsp:txXfrm>
    </dsp:sp>
    <dsp:sp modelId="{4DC6436D-FA11-4073-95A7-FCC5D3D4CD11}">
      <dsp:nvSpPr>
        <dsp:cNvPr id="0" name=""/>
        <dsp:cNvSpPr/>
      </dsp:nvSpPr>
      <dsp:spPr>
        <a:xfrm>
          <a:off x="2163710" y="1827521"/>
          <a:ext cx="1814202" cy="90710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Values</a:t>
          </a:r>
        </a:p>
      </dsp:txBody>
      <dsp:txXfrm>
        <a:off x="2207991" y="1871802"/>
        <a:ext cx="1725640" cy="818539"/>
      </dsp:txXfrm>
    </dsp:sp>
    <dsp:sp modelId="{01AEDEEA-7EE5-40A2-B9B7-1A63D1696D63}">
      <dsp:nvSpPr>
        <dsp:cNvPr id="0" name=""/>
        <dsp:cNvSpPr/>
      </dsp:nvSpPr>
      <dsp:spPr>
        <a:xfrm>
          <a:off x="1081917" y="2909314"/>
          <a:ext cx="1814202" cy="90710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Value Tensions</a:t>
          </a:r>
        </a:p>
      </dsp:txBody>
      <dsp:txXfrm>
        <a:off x="1126198" y="2953595"/>
        <a:ext cx="1725640" cy="818539"/>
      </dsp:txXfrm>
    </dsp:sp>
    <dsp:sp modelId="{6E97AE0F-B38D-4A92-9657-9AD72CFAB048}">
      <dsp:nvSpPr>
        <dsp:cNvPr id="0" name=""/>
        <dsp:cNvSpPr/>
      </dsp:nvSpPr>
      <dsp:spPr>
        <a:xfrm>
          <a:off x="124" y="1827521"/>
          <a:ext cx="1814202" cy="90710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Design Trade-offs</a:t>
          </a:r>
        </a:p>
      </dsp:txBody>
      <dsp:txXfrm>
        <a:off x="44405" y="1871802"/>
        <a:ext cx="1725640" cy="8185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F48213-069D-4396-8ADE-2F0A5BD85595}">
      <dsp:nvSpPr>
        <dsp:cNvPr id="0" name=""/>
        <dsp:cNvSpPr/>
      </dsp:nvSpPr>
      <dsp:spPr>
        <a:xfrm>
          <a:off x="2328156" y="1810"/>
          <a:ext cx="9312626" cy="93806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0691" tIns="238268" rIns="180691" bIns="238268" numCol="1" spcCol="1270" anchor="t" anchorCtr="0">
          <a:noAutofit/>
        </a:bodyPr>
        <a:lstStyle/>
        <a:p>
          <a:pPr marL="0" lvl="0" indent="0" algn="l" defTabSz="800100">
            <a:lnSpc>
              <a:spcPct val="90000"/>
            </a:lnSpc>
            <a:spcBef>
              <a:spcPct val="0"/>
            </a:spcBef>
            <a:spcAft>
              <a:spcPct val="35000"/>
            </a:spcAft>
            <a:buNone/>
          </a:pPr>
          <a:r>
            <a:rPr lang="en-US" sz="1800" i="1" kern="1200" dirty="0"/>
            <a:t>Red lines</a:t>
          </a:r>
          <a:r>
            <a:rPr lang="en-US" sz="1800" kern="1200" dirty="0"/>
            <a:t>: bedrock values that cannot be violated</a:t>
          </a:r>
        </a:p>
        <a:p>
          <a:pPr marL="171450" lvl="1" indent="-171450" algn="l" defTabSz="711200">
            <a:lnSpc>
              <a:spcPct val="90000"/>
            </a:lnSpc>
            <a:spcBef>
              <a:spcPct val="0"/>
            </a:spcBef>
            <a:spcAft>
              <a:spcPct val="15000"/>
            </a:spcAft>
            <a:buChar char="•"/>
          </a:pPr>
          <a:r>
            <a:rPr lang="en-US" sz="1600" kern="1200" dirty="0"/>
            <a:t>Address these first</a:t>
          </a:r>
        </a:p>
      </dsp:txBody>
      <dsp:txXfrm>
        <a:off x="2328156" y="1810"/>
        <a:ext cx="9312626" cy="938063"/>
      </dsp:txXfrm>
    </dsp:sp>
    <dsp:sp modelId="{761C2293-FD72-46FC-AC9B-F03782CCA3A2}">
      <dsp:nvSpPr>
        <dsp:cNvPr id="0" name=""/>
        <dsp:cNvSpPr/>
      </dsp:nvSpPr>
      <dsp:spPr>
        <a:xfrm>
          <a:off x="0" y="1810"/>
          <a:ext cx="2328156" cy="93806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198" tIns="92660" rIns="123198" bIns="92660" numCol="1" spcCol="1270" anchor="ctr" anchorCtr="0">
          <a:noAutofit/>
        </a:bodyPr>
        <a:lstStyle/>
        <a:p>
          <a:pPr marL="0" lvl="0" indent="0" algn="ctr" defTabSz="1066800">
            <a:lnSpc>
              <a:spcPct val="90000"/>
            </a:lnSpc>
            <a:spcBef>
              <a:spcPct val="0"/>
            </a:spcBef>
            <a:spcAft>
              <a:spcPct val="35000"/>
            </a:spcAft>
            <a:buNone/>
          </a:pPr>
          <a:r>
            <a:rPr lang="en-US" sz="2400" kern="1200" dirty="0"/>
            <a:t>Identify Red Lines</a:t>
          </a:r>
        </a:p>
      </dsp:txBody>
      <dsp:txXfrm>
        <a:off x="0" y="1810"/>
        <a:ext cx="2328156" cy="938063"/>
      </dsp:txXfrm>
    </dsp:sp>
    <dsp:sp modelId="{98DDB687-F15F-4814-9314-D803572C3D2F}">
      <dsp:nvSpPr>
        <dsp:cNvPr id="0" name=""/>
        <dsp:cNvSpPr/>
      </dsp:nvSpPr>
      <dsp:spPr>
        <a:xfrm>
          <a:off x="2328156" y="996158"/>
          <a:ext cx="9312626" cy="938063"/>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0691" tIns="238268" rIns="180691" bIns="238268" numCol="1" spcCol="1270" anchor="t" anchorCtr="0">
          <a:noAutofit/>
        </a:bodyPr>
        <a:lstStyle/>
        <a:p>
          <a:pPr marL="0" lvl="0" indent="0" algn="l" defTabSz="800100">
            <a:lnSpc>
              <a:spcPct val="90000"/>
            </a:lnSpc>
            <a:spcBef>
              <a:spcPct val="0"/>
            </a:spcBef>
            <a:spcAft>
              <a:spcPct val="35000"/>
            </a:spcAft>
            <a:buNone/>
          </a:pPr>
          <a:r>
            <a:rPr lang="en-US" sz="1800" kern="1200" dirty="0"/>
            <a:t>Look for win—win scenarios</a:t>
          </a:r>
        </a:p>
        <a:p>
          <a:pPr marL="171450" lvl="1" indent="-171450" algn="l" defTabSz="711200">
            <a:lnSpc>
              <a:spcPct val="90000"/>
            </a:lnSpc>
            <a:spcBef>
              <a:spcPct val="0"/>
            </a:spcBef>
            <a:spcAft>
              <a:spcPct val="15000"/>
            </a:spcAft>
            <a:buChar char="•"/>
          </a:pPr>
          <a:r>
            <a:rPr lang="en-US" sz="1600" kern="1200" dirty="0"/>
            <a:t>Some stakeholders may be agreement; others may want the same outcome but for different reasons</a:t>
          </a:r>
        </a:p>
      </dsp:txBody>
      <dsp:txXfrm>
        <a:off x="2328156" y="996158"/>
        <a:ext cx="9312626" cy="938063"/>
      </dsp:txXfrm>
    </dsp:sp>
    <dsp:sp modelId="{1D5F1E06-3259-4F80-A6F2-BEF690C4B17D}">
      <dsp:nvSpPr>
        <dsp:cNvPr id="0" name=""/>
        <dsp:cNvSpPr/>
      </dsp:nvSpPr>
      <dsp:spPr>
        <a:xfrm>
          <a:off x="0" y="996158"/>
          <a:ext cx="2328156" cy="938063"/>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198" tIns="92660" rIns="123198" bIns="92660" numCol="1" spcCol="1270" anchor="ctr" anchorCtr="0">
          <a:noAutofit/>
        </a:bodyPr>
        <a:lstStyle/>
        <a:p>
          <a:pPr marL="0" lvl="0" indent="0" algn="ctr" defTabSz="1066800">
            <a:lnSpc>
              <a:spcPct val="90000"/>
            </a:lnSpc>
            <a:spcBef>
              <a:spcPct val="0"/>
            </a:spcBef>
            <a:spcAft>
              <a:spcPct val="35000"/>
            </a:spcAft>
            <a:buNone/>
          </a:pPr>
          <a:r>
            <a:rPr lang="en-US" sz="2400" kern="1200" dirty="0"/>
            <a:t>Look for Win—Wins</a:t>
          </a:r>
        </a:p>
      </dsp:txBody>
      <dsp:txXfrm>
        <a:off x="0" y="996158"/>
        <a:ext cx="2328156" cy="938063"/>
      </dsp:txXfrm>
    </dsp:sp>
    <dsp:sp modelId="{3CCE994E-6EB4-4F3E-ADBA-6AC2F8AF2E61}">
      <dsp:nvSpPr>
        <dsp:cNvPr id="0" name=""/>
        <dsp:cNvSpPr/>
      </dsp:nvSpPr>
      <dsp:spPr>
        <a:xfrm>
          <a:off x="2328156" y="1990505"/>
          <a:ext cx="9312626" cy="938063"/>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0691" tIns="238268" rIns="180691" bIns="238268" numCol="1" spcCol="1270" anchor="t" anchorCtr="0">
          <a:noAutofit/>
        </a:bodyPr>
        <a:lstStyle/>
        <a:p>
          <a:pPr marL="0" lvl="0" indent="0" algn="l" defTabSz="800100">
            <a:lnSpc>
              <a:spcPct val="90000"/>
            </a:lnSpc>
            <a:spcBef>
              <a:spcPct val="0"/>
            </a:spcBef>
            <a:spcAft>
              <a:spcPct val="35000"/>
            </a:spcAft>
            <a:buNone/>
          </a:pPr>
          <a:r>
            <a:rPr lang="en-US" sz="1800" kern="1200" dirty="0"/>
            <a:t>Be open and honest when value tradeoffs are necessary</a:t>
          </a:r>
        </a:p>
        <a:p>
          <a:pPr marL="171450" lvl="1" indent="-171450" algn="l" defTabSz="711200">
            <a:lnSpc>
              <a:spcPct val="90000"/>
            </a:lnSpc>
            <a:spcBef>
              <a:spcPct val="0"/>
            </a:spcBef>
            <a:spcAft>
              <a:spcPct val="15000"/>
            </a:spcAft>
            <a:buChar char="•"/>
          </a:pPr>
          <a:r>
            <a:rPr lang="en-US" sz="1600" kern="1200" dirty="0"/>
            <a:t>E.g. when functionality and privacy are in tension, both can be addressed through informed consent</a:t>
          </a:r>
        </a:p>
      </dsp:txBody>
      <dsp:txXfrm>
        <a:off x="2328156" y="1990505"/>
        <a:ext cx="9312626" cy="938063"/>
      </dsp:txXfrm>
    </dsp:sp>
    <dsp:sp modelId="{5C1EEB7D-D478-410C-A083-2E3B62F8A740}">
      <dsp:nvSpPr>
        <dsp:cNvPr id="0" name=""/>
        <dsp:cNvSpPr/>
      </dsp:nvSpPr>
      <dsp:spPr>
        <a:xfrm>
          <a:off x="0" y="1990505"/>
          <a:ext cx="2328156" cy="938063"/>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198" tIns="92660" rIns="123198" bIns="92660" numCol="1" spcCol="1270" anchor="ctr" anchorCtr="0">
          <a:noAutofit/>
        </a:bodyPr>
        <a:lstStyle/>
        <a:p>
          <a:pPr marL="0" lvl="0" indent="0" algn="ctr" defTabSz="1066800">
            <a:lnSpc>
              <a:spcPct val="90000"/>
            </a:lnSpc>
            <a:spcBef>
              <a:spcPct val="0"/>
            </a:spcBef>
            <a:spcAft>
              <a:spcPct val="35000"/>
            </a:spcAft>
            <a:buNone/>
          </a:pPr>
          <a:r>
            <a:rPr lang="en-US" sz="2400" kern="1200" dirty="0"/>
            <a:t>Embrace Tradeoffs</a:t>
          </a:r>
        </a:p>
      </dsp:txBody>
      <dsp:txXfrm>
        <a:off x="0" y="1990505"/>
        <a:ext cx="2328156" cy="938063"/>
      </dsp:txXfrm>
    </dsp:sp>
    <dsp:sp modelId="{B2B32E18-F142-4EFB-B8F9-FD905684DC44}">
      <dsp:nvSpPr>
        <dsp:cNvPr id="0" name=""/>
        <dsp:cNvSpPr/>
      </dsp:nvSpPr>
      <dsp:spPr>
        <a:xfrm>
          <a:off x="2328156" y="2984852"/>
          <a:ext cx="9312626" cy="93806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0691" tIns="238268" rIns="180691" bIns="238268" numCol="1" spcCol="1270" anchor="t" anchorCtr="0">
          <a:noAutofit/>
        </a:bodyPr>
        <a:lstStyle/>
        <a:p>
          <a:pPr marL="0" lvl="0" indent="0" algn="l" defTabSz="800100">
            <a:lnSpc>
              <a:spcPct val="90000"/>
            </a:lnSpc>
            <a:spcBef>
              <a:spcPct val="0"/>
            </a:spcBef>
            <a:spcAft>
              <a:spcPct val="35000"/>
            </a:spcAft>
            <a:buNone/>
          </a:pPr>
          <a:r>
            <a:rPr lang="en-US" sz="1800" kern="1200" dirty="0"/>
            <a:t>Creatively leverage technical and social solutions in concert</a:t>
          </a:r>
        </a:p>
        <a:p>
          <a:pPr marL="171450" lvl="1" indent="-171450" algn="l" defTabSz="711200">
            <a:lnSpc>
              <a:spcPct val="90000"/>
            </a:lnSpc>
            <a:spcBef>
              <a:spcPct val="0"/>
            </a:spcBef>
            <a:spcAft>
              <a:spcPct val="15000"/>
            </a:spcAft>
            <a:buChar char="•"/>
          </a:pPr>
          <a:r>
            <a:rPr lang="en-US" sz="1600" kern="1200" dirty="0"/>
            <a:t>E.g. if a new system is going to automate away jobs, pair it with a retraining program</a:t>
          </a:r>
        </a:p>
      </dsp:txBody>
      <dsp:txXfrm>
        <a:off x="2328156" y="2984852"/>
        <a:ext cx="9312626" cy="938063"/>
      </dsp:txXfrm>
    </dsp:sp>
    <dsp:sp modelId="{7AF06DD6-F95F-4589-B52F-A8865B0391F4}">
      <dsp:nvSpPr>
        <dsp:cNvPr id="0" name=""/>
        <dsp:cNvSpPr/>
      </dsp:nvSpPr>
      <dsp:spPr>
        <a:xfrm>
          <a:off x="0" y="2984852"/>
          <a:ext cx="2328156" cy="938063"/>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198" tIns="92660" rIns="123198" bIns="92660" numCol="1" spcCol="1270" anchor="ctr" anchorCtr="0">
          <a:noAutofit/>
        </a:bodyPr>
        <a:lstStyle/>
        <a:p>
          <a:pPr marL="0" lvl="0" indent="0" algn="ctr" defTabSz="1066800">
            <a:lnSpc>
              <a:spcPct val="90000"/>
            </a:lnSpc>
            <a:spcBef>
              <a:spcPct val="0"/>
            </a:spcBef>
            <a:spcAft>
              <a:spcPct val="35000"/>
            </a:spcAft>
            <a:buNone/>
          </a:pPr>
          <a:r>
            <a:rPr lang="en-US" sz="2400" kern="1200" dirty="0"/>
            <a:t>Don’t Forget Social Solutions</a:t>
          </a:r>
        </a:p>
      </dsp:txBody>
      <dsp:txXfrm>
        <a:off x="0" y="2984852"/>
        <a:ext cx="2328156" cy="93806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E4722-384A-4BAC-BBD9-7A5DF958C7E0}">
      <dsp:nvSpPr>
        <dsp:cNvPr id="0" name=""/>
        <dsp:cNvSpPr/>
      </dsp:nvSpPr>
      <dsp:spPr>
        <a:xfrm>
          <a:off x="2328156" y="1705"/>
          <a:ext cx="9312626" cy="74834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0691" tIns="190079" rIns="180691" bIns="190079" numCol="1" spcCol="1270" anchor="ctr" anchorCtr="0">
          <a:noAutofit/>
        </a:bodyPr>
        <a:lstStyle/>
        <a:p>
          <a:pPr marL="0" lvl="0" indent="0" algn="l" defTabSz="889000">
            <a:lnSpc>
              <a:spcPct val="90000"/>
            </a:lnSpc>
            <a:spcBef>
              <a:spcPct val="0"/>
            </a:spcBef>
            <a:spcAft>
              <a:spcPct val="35000"/>
            </a:spcAft>
            <a:buNone/>
          </a:pPr>
          <a:r>
            <a:rPr lang="en-US" sz="2000" kern="1200" dirty="0"/>
            <a:t>Adopt and extend the methods for your own purposes. Adapt for your sociotechnical setting.</a:t>
          </a:r>
        </a:p>
      </dsp:txBody>
      <dsp:txXfrm>
        <a:off x="2328156" y="1705"/>
        <a:ext cx="9312626" cy="748342"/>
      </dsp:txXfrm>
    </dsp:sp>
    <dsp:sp modelId="{BAF2DD87-2322-437A-A4C1-88AB822C998C}">
      <dsp:nvSpPr>
        <dsp:cNvPr id="0" name=""/>
        <dsp:cNvSpPr/>
      </dsp:nvSpPr>
      <dsp:spPr>
        <a:xfrm>
          <a:off x="0" y="1705"/>
          <a:ext cx="2328156" cy="74834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198" tIns="73920" rIns="123198" bIns="73920" numCol="1" spcCol="1270" anchor="ctr" anchorCtr="0">
          <a:noAutofit/>
        </a:bodyPr>
        <a:lstStyle/>
        <a:p>
          <a:pPr marL="0" lvl="0" indent="0" algn="ctr" defTabSz="933450">
            <a:lnSpc>
              <a:spcPct val="90000"/>
            </a:lnSpc>
            <a:spcBef>
              <a:spcPct val="0"/>
            </a:spcBef>
            <a:spcAft>
              <a:spcPct val="35000"/>
            </a:spcAft>
            <a:buNone/>
          </a:pPr>
          <a:r>
            <a:rPr lang="en-US" sz="2100" kern="1200" dirty="0"/>
            <a:t>Adopt, Extend, Adapt</a:t>
          </a:r>
        </a:p>
      </dsp:txBody>
      <dsp:txXfrm>
        <a:off x="0" y="1705"/>
        <a:ext cx="2328156" cy="748342"/>
      </dsp:txXfrm>
    </dsp:sp>
    <dsp:sp modelId="{A6E28870-EA8A-4528-B4EF-A11CF78FF439}">
      <dsp:nvSpPr>
        <dsp:cNvPr id="0" name=""/>
        <dsp:cNvSpPr/>
      </dsp:nvSpPr>
      <dsp:spPr>
        <a:xfrm>
          <a:off x="2328156" y="794948"/>
          <a:ext cx="9312626" cy="74834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0691" tIns="190079" rIns="180691" bIns="190079" numCol="1" spcCol="1270" anchor="ctr" anchorCtr="0">
          <a:noAutofit/>
        </a:bodyPr>
        <a:lstStyle/>
        <a:p>
          <a:pPr marL="0" lvl="0" indent="0" algn="l" defTabSz="889000">
            <a:lnSpc>
              <a:spcPct val="90000"/>
            </a:lnSpc>
            <a:spcBef>
              <a:spcPct val="0"/>
            </a:spcBef>
            <a:spcAft>
              <a:spcPct val="35000"/>
            </a:spcAft>
            <a:buNone/>
          </a:pPr>
          <a:r>
            <a:rPr lang="en-US" sz="2000" kern="1200"/>
            <a:t>Use a variety of empirical values-elicitation methods, rather than relying on a single one.</a:t>
          </a:r>
        </a:p>
      </dsp:txBody>
      <dsp:txXfrm>
        <a:off x="2328156" y="794948"/>
        <a:ext cx="9312626" cy="748342"/>
      </dsp:txXfrm>
    </dsp:sp>
    <dsp:sp modelId="{AF2CC88C-5514-4CD0-929B-A7B9B21E9F13}">
      <dsp:nvSpPr>
        <dsp:cNvPr id="0" name=""/>
        <dsp:cNvSpPr/>
      </dsp:nvSpPr>
      <dsp:spPr>
        <a:xfrm>
          <a:off x="0" y="794948"/>
          <a:ext cx="2328156" cy="74834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198" tIns="73920" rIns="123198" bIns="73920" numCol="1" spcCol="1270" anchor="ctr" anchorCtr="0">
          <a:noAutofit/>
        </a:bodyPr>
        <a:lstStyle/>
        <a:p>
          <a:pPr marL="0" lvl="0" indent="0" algn="ctr" defTabSz="933450">
            <a:lnSpc>
              <a:spcPct val="90000"/>
            </a:lnSpc>
            <a:spcBef>
              <a:spcPct val="0"/>
            </a:spcBef>
            <a:spcAft>
              <a:spcPct val="35000"/>
            </a:spcAft>
            <a:buNone/>
          </a:pPr>
          <a:r>
            <a:rPr lang="en-US" sz="2100" kern="1200" dirty="0"/>
            <a:t>Variety</a:t>
          </a:r>
        </a:p>
      </dsp:txBody>
      <dsp:txXfrm>
        <a:off x="0" y="794948"/>
        <a:ext cx="2328156" cy="748342"/>
      </dsp:txXfrm>
    </dsp:sp>
    <dsp:sp modelId="{E289A54F-BD91-4E3A-A7C6-A0A6BC881755}">
      <dsp:nvSpPr>
        <dsp:cNvPr id="0" name=""/>
        <dsp:cNvSpPr/>
      </dsp:nvSpPr>
      <dsp:spPr>
        <a:xfrm>
          <a:off x="2328156" y="1588192"/>
          <a:ext cx="9312626" cy="748342"/>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0691" tIns="190079" rIns="180691" bIns="190079" numCol="1" spcCol="1270" anchor="ctr" anchorCtr="0">
          <a:noAutofit/>
        </a:bodyPr>
        <a:lstStyle/>
        <a:p>
          <a:pPr marL="0" lvl="0" indent="0" algn="l" defTabSz="889000">
            <a:lnSpc>
              <a:spcPct val="90000"/>
            </a:lnSpc>
            <a:spcBef>
              <a:spcPct val="0"/>
            </a:spcBef>
            <a:spcAft>
              <a:spcPct val="35000"/>
            </a:spcAft>
            <a:buNone/>
          </a:pPr>
          <a:r>
            <a:rPr lang="en-US" sz="2000" kern="1200"/>
            <a:t>Continue to elicit stakeholder values throughout the design. If new values of import surface during the design process, engage them.</a:t>
          </a:r>
        </a:p>
      </dsp:txBody>
      <dsp:txXfrm>
        <a:off x="2328156" y="1588192"/>
        <a:ext cx="9312626" cy="748342"/>
      </dsp:txXfrm>
    </dsp:sp>
    <dsp:sp modelId="{BEC65984-5AB8-40C9-99A1-5F8069A23DD9}">
      <dsp:nvSpPr>
        <dsp:cNvPr id="0" name=""/>
        <dsp:cNvSpPr/>
      </dsp:nvSpPr>
      <dsp:spPr>
        <a:xfrm>
          <a:off x="0" y="1588192"/>
          <a:ext cx="2328156" cy="74834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198" tIns="73920" rIns="123198" bIns="73920" numCol="1" spcCol="1270" anchor="ctr" anchorCtr="0">
          <a:noAutofit/>
        </a:bodyPr>
        <a:lstStyle/>
        <a:p>
          <a:pPr marL="0" lvl="0" indent="0" algn="ctr" defTabSz="933450">
            <a:lnSpc>
              <a:spcPct val="90000"/>
            </a:lnSpc>
            <a:spcBef>
              <a:spcPct val="0"/>
            </a:spcBef>
            <a:spcAft>
              <a:spcPct val="35000"/>
            </a:spcAft>
            <a:buNone/>
          </a:pPr>
          <a:r>
            <a:rPr lang="en-US" sz="2100" kern="1200" dirty="0"/>
            <a:t>Continuous Evaluation</a:t>
          </a:r>
        </a:p>
      </dsp:txBody>
      <dsp:txXfrm>
        <a:off x="0" y="1588192"/>
        <a:ext cx="2328156" cy="748342"/>
      </dsp:txXfrm>
    </dsp:sp>
    <dsp:sp modelId="{3C796256-6790-43A3-8334-0D445D2DDF47}">
      <dsp:nvSpPr>
        <dsp:cNvPr id="0" name=""/>
        <dsp:cNvSpPr/>
      </dsp:nvSpPr>
      <dsp:spPr>
        <a:xfrm>
          <a:off x="2328156" y="2381435"/>
          <a:ext cx="9312626" cy="748342"/>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0691" tIns="190079" rIns="180691" bIns="190079" numCol="1" spcCol="1270" anchor="ctr" anchorCtr="0">
          <a:noAutofit/>
        </a:bodyPr>
        <a:lstStyle/>
        <a:p>
          <a:pPr marL="0" lvl="0" indent="0" algn="l" defTabSz="889000">
            <a:lnSpc>
              <a:spcPct val="90000"/>
            </a:lnSpc>
            <a:spcBef>
              <a:spcPct val="0"/>
            </a:spcBef>
            <a:spcAft>
              <a:spcPct val="35000"/>
            </a:spcAft>
            <a:buNone/>
          </a:pPr>
          <a:r>
            <a:rPr lang="en-US" sz="2000" kern="1200" dirty="0"/>
            <a:t>Anticipate unanticipated consequences: continue the VSD process throughout the deployment of the technology</a:t>
          </a:r>
        </a:p>
      </dsp:txBody>
      <dsp:txXfrm>
        <a:off x="2328156" y="2381435"/>
        <a:ext cx="9312626" cy="748342"/>
      </dsp:txXfrm>
    </dsp:sp>
    <dsp:sp modelId="{A4CAB15C-DF8C-46D6-A5AC-CA1346653F0D}">
      <dsp:nvSpPr>
        <dsp:cNvPr id="0" name=""/>
        <dsp:cNvSpPr/>
      </dsp:nvSpPr>
      <dsp:spPr>
        <a:xfrm>
          <a:off x="0" y="2381435"/>
          <a:ext cx="2328156" cy="74834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198" tIns="73920" rIns="123198" bIns="73920" numCol="1" spcCol="1270" anchor="ctr" anchorCtr="0">
          <a:noAutofit/>
        </a:bodyPr>
        <a:lstStyle/>
        <a:p>
          <a:pPr marL="0" lvl="0" indent="0" algn="ctr" defTabSz="933450">
            <a:lnSpc>
              <a:spcPct val="90000"/>
            </a:lnSpc>
            <a:spcBef>
              <a:spcPct val="0"/>
            </a:spcBef>
            <a:spcAft>
              <a:spcPct val="35000"/>
            </a:spcAft>
            <a:buNone/>
          </a:pPr>
          <a:r>
            <a:rPr lang="en-US" sz="2100" kern="1200" dirty="0"/>
            <a:t>Anticipation</a:t>
          </a:r>
        </a:p>
      </dsp:txBody>
      <dsp:txXfrm>
        <a:off x="0" y="2381435"/>
        <a:ext cx="2328156" cy="748342"/>
      </dsp:txXfrm>
    </dsp:sp>
    <dsp:sp modelId="{E2BAD90F-AAB4-4046-9B89-150536AB15AF}">
      <dsp:nvSpPr>
        <dsp:cNvPr id="0" name=""/>
        <dsp:cNvSpPr/>
      </dsp:nvSpPr>
      <dsp:spPr>
        <a:xfrm>
          <a:off x="2328156" y="3174678"/>
          <a:ext cx="9312626" cy="748342"/>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0691" tIns="190079" rIns="180691" bIns="190079" numCol="1" spcCol="1270" anchor="ctr" anchorCtr="0">
          <a:noAutofit/>
        </a:bodyPr>
        <a:lstStyle/>
        <a:p>
          <a:pPr marL="0" lvl="0" indent="0" algn="l" defTabSz="889000">
            <a:lnSpc>
              <a:spcPct val="90000"/>
            </a:lnSpc>
            <a:spcBef>
              <a:spcPct val="0"/>
            </a:spcBef>
            <a:spcAft>
              <a:spcPct val="35000"/>
            </a:spcAft>
            <a:buNone/>
          </a:pPr>
          <a:r>
            <a:rPr lang="en-US" sz="2000" kern="1200" dirty="0"/>
            <a:t>Particularly with people from other disciplines, and those with deep contextual knowledge of and expertise in your sociotechnical setting.</a:t>
          </a:r>
        </a:p>
      </dsp:txBody>
      <dsp:txXfrm>
        <a:off x="2328156" y="3174678"/>
        <a:ext cx="9312626" cy="748342"/>
      </dsp:txXfrm>
    </dsp:sp>
    <dsp:sp modelId="{ABA22A05-23C1-4380-82D0-DE8E90666BF3}">
      <dsp:nvSpPr>
        <dsp:cNvPr id="0" name=""/>
        <dsp:cNvSpPr/>
      </dsp:nvSpPr>
      <dsp:spPr>
        <a:xfrm>
          <a:off x="0" y="3174678"/>
          <a:ext cx="2328156" cy="748342"/>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198" tIns="73920" rIns="123198" bIns="73920" numCol="1" spcCol="1270" anchor="ctr" anchorCtr="0">
          <a:noAutofit/>
        </a:bodyPr>
        <a:lstStyle/>
        <a:p>
          <a:pPr marL="0" lvl="0" indent="0" algn="ctr" defTabSz="889000">
            <a:lnSpc>
              <a:spcPct val="90000"/>
            </a:lnSpc>
            <a:spcBef>
              <a:spcPct val="0"/>
            </a:spcBef>
            <a:spcAft>
              <a:spcPct val="35000"/>
            </a:spcAft>
            <a:buNone/>
          </a:pPr>
          <a:r>
            <a:rPr lang="en-US" sz="2000" kern="1200"/>
            <a:t>Collaborate</a:t>
          </a:r>
          <a:endParaRPr lang="en-US" sz="2000" kern="1200" dirty="0"/>
        </a:p>
      </dsp:txBody>
      <dsp:txXfrm>
        <a:off x="0" y="3174678"/>
        <a:ext cx="2328156" cy="748342"/>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7A320F-E2A8-47AD-8653-F93F559AA478}" type="datetimeFigureOut">
              <a:rPr lang="en-US" smtClean="0"/>
              <a:t>10/23/2019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9CD07A-6A54-4943-B1CB-CFA48A2953C3}" type="slidenum">
              <a:rPr lang="en-US" smtClean="0"/>
              <a:t>‹#›</a:t>
            </a:fld>
            <a:endParaRPr lang="en-US"/>
          </a:p>
        </p:txBody>
      </p:sp>
    </p:spTree>
    <p:extLst>
      <p:ext uri="{BB962C8B-B14F-4D97-AF65-F5344CB8AC3E}">
        <p14:creationId xmlns:p14="http://schemas.microsoft.com/office/powerpoint/2010/main" val="695848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9CD07A-6A54-4943-B1CB-CFA48A2953C3}" type="slidenum">
              <a:rPr lang="en-US" smtClean="0"/>
              <a:t>2</a:t>
            </a:fld>
            <a:endParaRPr lang="en-US"/>
          </a:p>
        </p:txBody>
      </p:sp>
    </p:spTree>
    <p:extLst>
      <p:ext uri="{BB962C8B-B14F-4D97-AF65-F5344CB8AC3E}">
        <p14:creationId xmlns:p14="http://schemas.microsoft.com/office/powerpoint/2010/main" val="3278242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9CD07A-6A54-4943-B1CB-CFA48A2953C3}" type="slidenum">
              <a:rPr lang="en-US" smtClean="0"/>
              <a:t>12</a:t>
            </a:fld>
            <a:endParaRPr lang="en-US"/>
          </a:p>
        </p:txBody>
      </p:sp>
    </p:spTree>
    <p:extLst>
      <p:ext uri="{BB962C8B-B14F-4D97-AF65-F5344CB8AC3E}">
        <p14:creationId xmlns:p14="http://schemas.microsoft.com/office/powerpoint/2010/main" val="2637258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Path may not be entirely linear in practice. Conceptual investigation may identify new stakeholders, contexts, benefits, or harms that require further empirical investigation. Similarly, Technical Investigations should be tested in the field before deployment, which also involves empirical investigation. </a:t>
            </a:r>
          </a:p>
        </p:txBody>
      </p:sp>
      <p:sp>
        <p:nvSpPr>
          <p:cNvPr id="4" name="Slide Number Placeholder 3"/>
          <p:cNvSpPr>
            <a:spLocks noGrp="1"/>
          </p:cNvSpPr>
          <p:nvPr>
            <p:ph type="sldNum" sz="quarter" idx="5"/>
          </p:nvPr>
        </p:nvSpPr>
        <p:spPr/>
        <p:txBody>
          <a:bodyPr/>
          <a:lstStyle/>
          <a:p>
            <a:fld id="{FF9CD07A-6A54-4943-B1CB-CFA48A2953C3}" type="slidenum">
              <a:rPr lang="en-US" smtClean="0"/>
              <a:t>13</a:t>
            </a:fld>
            <a:endParaRPr lang="en-US"/>
          </a:p>
        </p:txBody>
      </p:sp>
    </p:spTree>
    <p:extLst>
      <p:ext uri="{BB962C8B-B14F-4D97-AF65-F5344CB8AC3E}">
        <p14:creationId xmlns:p14="http://schemas.microsoft.com/office/powerpoint/2010/main" val="4254340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9CD07A-6A54-4943-B1CB-CFA48A2953C3}" type="slidenum">
              <a:rPr lang="en-US" smtClean="0"/>
              <a:t>15</a:t>
            </a:fld>
            <a:endParaRPr lang="en-US"/>
          </a:p>
        </p:txBody>
      </p:sp>
    </p:spTree>
    <p:extLst>
      <p:ext uri="{BB962C8B-B14F-4D97-AF65-F5344CB8AC3E}">
        <p14:creationId xmlns:p14="http://schemas.microsoft.com/office/powerpoint/2010/main" val="2904980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9CD07A-6A54-4943-B1CB-CFA48A2953C3}" type="slidenum">
              <a:rPr lang="en-US" smtClean="0"/>
              <a:t>16</a:t>
            </a:fld>
            <a:endParaRPr lang="en-US"/>
          </a:p>
        </p:txBody>
      </p:sp>
    </p:spTree>
    <p:extLst>
      <p:ext uri="{BB962C8B-B14F-4D97-AF65-F5344CB8AC3E}">
        <p14:creationId xmlns:p14="http://schemas.microsoft.com/office/powerpoint/2010/main" val="2760897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takeaway here is that if the goals of the stakeholder are illegal or unethical, they do not merit consideration. </a:t>
            </a:r>
          </a:p>
        </p:txBody>
      </p:sp>
      <p:sp>
        <p:nvSpPr>
          <p:cNvPr id="4" name="Slide Number Placeholder 3"/>
          <p:cNvSpPr>
            <a:spLocks noGrp="1"/>
          </p:cNvSpPr>
          <p:nvPr>
            <p:ph type="sldNum" sz="quarter" idx="5"/>
          </p:nvPr>
        </p:nvSpPr>
        <p:spPr/>
        <p:txBody>
          <a:bodyPr/>
          <a:lstStyle/>
          <a:p>
            <a:fld id="{FF9CD07A-6A54-4943-B1CB-CFA48A2953C3}" type="slidenum">
              <a:rPr lang="en-US" smtClean="0"/>
              <a:t>18</a:t>
            </a:fld>
            <a:endParaRPr lang="en-US"/>
          </a:p>
        </p:txBody>
      </p:sp>
    </p:spTree>
    <p:extLst>
      <p:ext uri="{BB962C8B-B14F-4D97-AF65-F5344CB8AC3E}">
        <p14:creationId xmlns:p14="http://schemas.microsoft.com/office/powerpoint/2010/main" val="2555165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9CD07A-6A54-4943-B1CB-CFA48A2953C3}" type="slidenum">
              <a:rPr lang="en-US" smtClean="0"/>
              <a:t>19</a:t>
            </a:fld>
            <a:endParaRPr lang="en-US"/>
          </a:p>
        </p:txBody>
      </p:sp>
    </p:spTree>
    <p:extLst>
      <p:ext uri="{BB962C8B-B14F-4D97-AF65-F5344CB8AC3E}">
        <p14:creationId xmlns:p14="http://schemas.microsoft.com/office/powerpoint/2010/main" val="3172043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9CD07A-6A54-4943-B1CB-CFA48A2953C3}" type="slidenum">
              <a:rPr lang="en-US" smtClean="0"/>
              <a:t>23</a:t>
            </a:fld>
            <a:endParaRPr lang="en-US"/>
          </a:p>
        </p:txBody>
      </p:sp>
    </p:spTree>
    <p:extLst>
      <p:ext uri="{BB962C8B-B14F-4D97-AF65-F5344CB8AC3E}">
        <p14:creationId xmlns:p14="http://schemas.microsoft.com/office/powerpoint/2010/main" val="3168989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9CD07A-6A54-4943-B1CB-CFA48A2953C3}" type="slidenum">
              <a:rPr lang="en-US" smtClean="0"/>
              <a:t>26</a:t>
            </a:fld>
            <a:endParaRPr lang="en-US"/>
          </a:p>
        </p:txBody>
      </p:sp>
    </p:spTree>
    <p:extLst>
      <p:ext uri="{BB962C8B-B14F-4D97-AF65-F5344CB8AC3E}">
        <p14:creationId xmlns:p14="http://schemas.microsoft.com/office/powerpoint/2010/main" val="2639995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Hard to not do evil when you’re building powerful tools.</a:t>
            </a:r>
          </a:p>
        </p:txBody>
      </p:sp>
      <p:sp>
        <p:nvSpPr>
          <p:cNvPr id="4" name="Slide Number Placeholder 3"/>
          <p:cNvSpPr>
            <a:spLocks noGrp="1"/>
          </p:cNvSpPr>
          <p:nvPr>
            <p:ph type="sldNum" sz="quarter" idx="5"/>
          </p:nvPr>
        </p:nvSpPr>
        <p:spPr/>
        <p:txBody>
          <a:bodyPr/>
          <a:lstStyle/>
          <a:p>
            <a:fld id="{FF9CD07A-6A54-4943-B1CB-CFA48A2953C3}" type="slidenum">
              <a:rPr lang="en-US" smtClean="0"/>
              <a:t>27</a:t>
            </a:fld>
            <a:endParaRPr lang="en-US"/>
          </a:p>
        </p:txBody>
      </p:sp>
    </p:spTree>
    <p:extLst>
      <p:ext uri="{BB962C8B-B14F-4D97-AF65-F5344CB8AC3E}">
        <p14:creationId xmlns:p14="http://schemas.microsoft.com/office/powerpoint/2010/main" val="1784578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9CD07A-6A54-4943-B1CB-CFA48A2953C3}" type="slidenum">
              <a:rPr lang="en-US" smtClean="0"/>
              <a:t>30</a:t>
            </a:fld>
            <a:endParaRPr lang="en-US"/>
          </a:p>
        </p:txBody>
      </p:sp>
    </p:spTree>
    <p:extLst>
      <p:ext uri="{BB962C8B-B14F-4D97-AF65-F5344CB8AC3E}">
        <p14:creationId xmlns:p14="http://schemas.microsoft.com/office/powerpoint/2010/main" val="3949717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Problem to be solved. </a:t>
            </a:r>
          </a:p>
          <a:p>
            <a:pPr marL="228600" indent="-228600">
              <a:buAutoNum type="arabicPeriod"/>
            </a:pPr>
            <a:r>
              <a:rPr lang="en-US" dirty="0"/>
              <a:t>A point to make here is that there is an ethical choice about what problem to take up. Already, ethics has entered in the determination that this is a social and ethical problem to be solved. The project itself is value laden.</a:t>
            </a:r>
          </a:p>
          <a:p>
            <a:pPr marL="228600" indent="-228600">
              <a:buAutoNum type="arabicPeriod"/>
            </a:pPr>
            <a:r>
              <a:rPr lang="en-US" dirty="0"/>
              <a:t>Another point to make here is that the constraints on what solutions are acceptable are not only technical, but ethical. The solution has to be consistent with rights to expression and free speech for examples.</a:t>
            </a:r>
          </a:p>
          <a:p>
            <a:pPr marL="228600" indent="-228600">
              <a:buAutoNum type="arabicPeriod"/>
            </a:pPr>
            <a:r>
              <a:rPr lang="en-US" dirty="0"/>
              <a:t>So the takeaway for students is that they are involved in ethics – value-based decision-making - right from the beginning, and there is no getting away from it. </a:t>
            </a:r>
          </a:p>
        </p:txBody>
      </p:sp>
      <p:sp>
        <p:nvSpPr>
          <p:cNvPr id="4" name="Slide Number Placeholder 3"/>
          <p:cNvSpPr>
            <a:spLocks noGrp="1"/>
          </p:cNvSpPr>
          <p:nvPr>
            <p:ph type="sldNum" sz="quarter" idx="5"/>
          </p:nvPr>
        </p:nvSpPr>
        <p:spPr/>
        <p:txBody>
          <a:bodyPr/>
          <a:lstStyle/>
          <a:p>
            <a:fld id="{FF9CD07A-6A54-4943-B1CB-CFA48A2953C3}" type="slidenum">
              <a:rPr lang="en-US" smtClean="0"/>
              <a:t>3</a:t>
            </a:fld>
            <a:endParaRPr lang="en-US"/>
          </a:p>
        </p:txBody>
      </p:sp>
    </p:spTree>
    <p:extLst>
      <p:ext uri="{BB962C8B-B14F-4D97-AF65-F5344CB8AC3E}">
        <p14:creationId xmlns:p14="http://schemas.microsoft.com/office/powerpoint/2010/main" val="4222752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makes for a good/bad solution to the problem.</a:t>
            </a:r>
          </a:p>
          <a:p>
            <a:pPr marL="228600" indent="-228600">
              <a:buAutoNum type="arabicPeriod"/>
            </a:pPr>
            <a:r>
              <a:rPr lang="en-US" dirty="0"/>
              <a:t>A good solution is not only a technically elegant or interesting one. How good a solution is can and should be evaluated on ethical as well as technical grounds.</a:t>
            </a:r>
          </a:p>
          <a:p>
            <a:pPr marL="228600" indent="-228600">
              <a:buAutoNum type="arabicPeriod"/>
            </a:pPr>
            <a:r>
              <a:rPr lang="en-US" dirty="0"/>
              <a:t>In this case, the solution has problematic disparate impacts among groups and ethically problematic unintended consequences (or secondary effects)</a:t>
            </a:r>
          </a:p>
          <a:p>
            <a:pPr marL="228600" indent="-228600">
              <a:buAutoNum type="arabicPeriod"/>
            </a:pPr>
            <a:r>
              <a:rPr lang="en-US" dirty="0"/>
              <a:t>This is also a good point at which to emphasize the importance of diverse perspectives and of trying to consider problems and solutions from other positions and perspectives than your own. Each of our own perspectives is highly limited and it’s a mistake to take it as universal or </a:t>
            </a:r>
            <a:r>
              <a:rPr lang="en-US" dirty="0" err="1"/>
              <a:t>authorative</a:t>
            </a:r>
            <a:r>
              <a:rPr lang="en-US" dirty="0"/>
              <a:t> – it leads to both ineffectual products and socially problematic ones</a:t>
            </a:r>
          </a:p>
        </p:txBody>
      </p:sp>
      <p:sp>
        <p:nvSpPr>
          <p:cNvPr id="4" name="Slide Number Placeholder 3"/>
          <p:cNvSpPr>
            <a:spLocks noGrp="1"/>
          </p:cNvSpPr>
          <p:nvPr>
            <p:ph type="sldNum" sz="quarter" idx="5"/>
          </p:nvPr>
        </p:nvSpPr>
        <p:spPr/>
        <p:txBody>
          <a:bodyPr/>
          <a:lstStyle/>
          <a:p>
            <a:fld id="{FF9CD07A-6A54-4943-B1CB-CFA48A2953C3}" type="slidenum">
              <a:rPr lang="en-US" smtClean="0"/>
              <a:t>4</a:t>
            </a:fld>
            <a:endParaRPr lang="en-US"/>
          </a:p>
        </p:txBody>
      </p:sp>
    </p:spTree>
    <p:extLst>
      <p:ext uri="{BB962C8B-B14F-4D97-AF65-F5344CB8AC3E}">
        <p14:creationId xmlns:p14="http://schemas.microsoft.com/office/powerpoint/2010/main" val="1729408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point here is that if you want to solve the problem well, you need to take A LOT more into account in the design and implementation process than just the technical components.</a:t>
            </a:r>
          </a:p>
          <a:p>
            <a:pPr marL="228600" indent="-228600">
              <a:buAutoNum type="arabicPeriod"/>
            </a:pPr>
            <a:r>
              <a:rPr lang="en-US" dirty="0"/>
              <a:t>Conceptual clarity and problem definition – e.g. defining hate speech</a:t>
            </a:r>
          </a:p>
          <a:p>
            <a:pPr marL="228600" indent="-228600">
              <a:buAutoNum type="arabicPeriod"/>
            </a:pPr>
            <a:r>
              <a:rPr lang="en-US" dirty="0"/>
              <a:t>Social/historical context and non-standard cases – e.g. historical quotes, differential linguistic usage and speech patterns</a:t>
            </a:r>
          </a:p>
          <a:p>
            <a:pPr marL="228600" indent="-228600">
              <a:buAutoNum type="arabicPeriod"/>
            </a:pPr>
            <a:r>
              <a:rPr lang="en-US" dirty="0"/>
              <a:t>Context of implementation – e.g. capacity, oversight</a:t>
            </a:r>
          </a:p>
          <a:p>
            <a:pPr marL="228600" indent="-228600">
              <a:buAutoNum type="arabicPeriod"/>
            </a:pPr>
            <a:r>
              <a:rPr lang="en-US" dirty="0"/>
              <a:t>Main Takeaway: Good computer science solutions require thinking about the values involved, the social context into which the technology will be implemented, and the socio-technical system of implementation. And leveraging knowledge from other (non-technical areas) – such as social science and ethics.</a:t>
            </a:r>
          </a:p>
          <a:p>
            <a:pPr marL="228600" indent="-228600">
              <a:buAutoNum type="arabicPeriod"/>
            </a:pPr>
            <a:r>
              <a:rPr lang="en-US" dirty="0"/>
              <a:t>The goal of this curriculum, and of VSD, is to help them to do that.</a:t>
            </a:r>
          </a:p>
        </p:txBody>
      </p:sp>
      <p:sp>
        <p:nvSpPr>
          <p:cNvPr id="4" name="Slide Number Placeholder 3"/>
          <p:cNvSpPr>
            <a:spLocks noGrp="1"/>
          </p:cNvSpPr>
          <p:nvPr>
            <p:ph type="sldNum" sz="quarter" idx="5"/>
          </p:nvPr>
        </p:nvSpPr>
        <p:spPr/>
        <p:txBody>
          <a:bodyPr/>
          <a:lstStyle/>
          <a:p>
            <a:fld id="{FF9CD07A-6A54-4943-B1CB-CFA48A2953C3}" type="slidenum">
              <a:rPr lang="en-US" smtClean="0"/>
              <a:t>5</a:t>
            </a:fld>
            <a:endParaRPr lang="en-US"/>
          </a:p>
        </p:txBody>
      </p:sp>
    </p:spTree>
    <p:extLst>
      <p:ext uri="{BB962C8B-B14F-4D97-AF65-F5344CB8AC3E}">
        <p14:creationId xmlns:p14="http://schemas.microsoft.com/office/powerpoint/2010/main" val="2917426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to make: Ethics here is not about not doing terrible things. The assumption is that you are not evil. It is about how to be successful at doing good things (e.g. preventing election manipulation, improving education outcomes), as well as avoiding doing things that appear fine but turn out to be problematic (e.g. that violate privacy or exacerbate injustices). </a:t>
            </a:r>
            <a:r>
              <a:rPr lang="en-US" b="1" dirty="0"/>
              <a:t>It is not a something you have to worry about in addition to doing good CS or DM – it is part of what is involved in doing good CS and DM, from BOTH a product and a societal perspective</a:t>
            </a:r>
          </a:p>
        </p:txBody>
      </p:sp>
      <p:sp>
        <p:nvSpPr>
          <p:cNvPr id="4" name="Slide Number Placeholder 3"/>
          <p:cNvSpPr>
            <a:spLocks noGrp="1"/>
          </p:cNvSpPr>
          <p:nvPr>
            <p:ph type="sldNum" sz="quarter" idx="5"/>
          </p:nvPr>
        </p:nvSpPr>
        <p:spPr/>
        <p:txBody>
          <a:bodyPr/>
          <a:lstStyle/>
          <a:p>
            <a:fld id="{FF9CD07A-6A54-4943-B1CB-CFA48A2953C3}" type="slidenum">
              <a:rPr lang="en-US" smtClean="0"/>
              <a:t>7</a:t>
            </a:fld>
            <a:endParaRPr lang="en-US"/>
          </a:p>
        </p:txBody>
      </p:sp>
    </p:spTree>
    <p:extLst>
      <p:ext uri="{BB962C8B-B14F-4D97-AF65-F5344CB8AC3E}">
        <p14:creationId xmlns:p14="http://schemas.microsoft.com/office/powerpoint/2010/main" val="2295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9CD07A-6A54-4943-B1CB-CFA48A2953C3}" type="slidenum">
              <a:rPr lang="en-US" smtClean="0"/>
              <a:t>8</a:t>
            </a:fld>
            <a:endParaRPr lang="en-US"/>
          </a:p>
        </p:txBody>
      </p:sp>
    </p:spTree>
    <p:extLst>
      <p:ext uri="{BB962C8B-B14F-4D97-AF65-F5344CB8AC3E}">
        <p14:creationId xmlns:p14="http://schemas.microsoft.com/office/powerpoint/2010/main" val="3779975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9CD07A-6A54-4943-B1CB-CFA48A2953C3}" type="slidenum">
              <a:rPr lang="en-US" smtClean="0"/>
              <a:t>9</a:t>
            </a:fld>
            <a:endParaRPr lang="en-US"/>
          </a:p>
        </p:txBody>
      </p:sp>
    </p:spTree>
    <p:extLst>
      <p:ext uri="{BB962C8B-B14F-4D97-AF65-F5344CB8AC3E}">
        <p14:creationId xmlns:p14="http://schemas.microsoft.com/office/powerpoint/2010/main" val="3130805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9CD07A-6A54-4943-B1CB-CFA48A2953C3}" type="slidenum">
              <a:rPr lang="en-US" smtClean="0"/>
              <a:t>10</a:t>
            </a:fld>
            <a:endParaRPr lang="en-US"/>
          </a:p>
        </p:txBody>
      </p:sp>
    </p:spTree>
    <p:extLst>
      <p:ext uri="{BB962C8B-B14F-4D97-AF65-F5344CB8AC3E}">
        <p14:creationId xmlns:p14="http://schemas.microsoft.com/office/powerpoint/2010/main" val="4143046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9CD07A-6A54-4943-B1CB-CFA48A2953C3}" type="slidenum">
              <a:rPr lang="en-US" smtClean="0"/>
              <a:t>11</a:t>
            </a:fld>
            <a:endParaRPr lang="en-US"/>
          </a:p>
        </p:txBody>
      </p:sp>
    </p:spTree>
    <p:extLst>
      <p:ext uri="{BB962C8B-B14F-4D97-AF65-F5344CB8AC3E}">
        <p14:creationId xmlns:p14="http://schemas.microsoft.com/office/powerpoint/2010/main" val="3965455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526CB13-A6B4-4D2F-AB18-DECFD755AA2B}"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F289E-CD1A-4036-8041-8C8E564DF66B}" type="slidenum">
              <a:rPr lang="en-US" smtClean="0"/>
              <a:t>‹#›</a:t>
            </a:fld>
            <a:endParaRPr lang="en-US"/>
          </a:p>
        </p:txBody>
      </p:sp>
    </p:spTree>
    <p:extLst>
      <p:ext uri="{BB962C8B-B14F-4D97-AF65-F5344CB8AC3E}">
        <p14:creationId xmlns:p14="http://schemas.microsoft.com/office/powerpoint/2010/main" val="1938913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26CB13-A6B4-4D2F-AB18-DECFD755AA2B}"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F289E-CD1A-4036-8041-8C8E564DF66B}" type="slidenum">
              <a:rPr lang="en-US" smtClean="0"/>
              <a:t>‹#›</a:t>
            </a:fld>
            <a:endParaRPr lang="en-US"/>
          </a:p>
        </p:txBody>
      </p:sp>
    </p:spTree>
    <p:extLst>
      <p:ext uri="{BB962C8B-B14F-4D97-AF65-F5344CB8AC3E}">
        <p14:creationId xmlns:p14="http://schemas.microsoft.com/office/powerpoint/2010/main" val="1069343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0526CB13-A6B4-4D2F-AB18-DECFD755AA2B}" type="datetimeFigureOut">
              <a:rPr lang="en-US" smtClean="0"/>
              <a:t>10/23/2019</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F0BF289E-CD1A-4036-8041-8C8E564DF66B}" type="slidenum">
              <a:rPr lang="en-US" smtClean="0"/>
              <a:t>‹#›</a:t>
            </a:fld>
            <a:endParaRPr lang="en-US"/>
          </a:p>
        </p:txBody>
      </p:sp>
    </p:spTree>
    <p:extLst>
      <p:ext uri="{BB962C8B-B14F-4D97-AF65-F5344CB8AC3E}">
        <p14:creationId xmlns:p14="http://schemas.microsoft.com/office/powerpoint/2010/main" val="1238037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26CB13-A6B4-4D2F-AB18-DECFD755AA2B}"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F289E-CD1A-4036-8041-8C8E564DF66B}" type="slidenum">
              <a:rPr lang="en-US" smtClean="0"/>
              <a:t>‹#›</a:t>
            </a:fld>
            <a:endParaRPr lang="en-US"/>
          </a:p>
        </p:txBody>
      </p:sp>
    </p:spTree>
    <p:extLst>
      <p:ext uri="{BB962C8B-B14F-4D97-AF65-F5344CB8AC3E}">
        <p14:creationId xmlns:p14="http://schemas.microsoft.com/office/powerpoint/2010/main" val="3916301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0526CB13-A6B4-4D2F-AB18-DECFD755AA2B}" type="datetimeFigureOut">
              <a:rPr lang="en-US" smtClean="0"/>
              <a:t>10/23/2019</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0BF289E-CD1A-4036-8041-8C8E564DF66B}" type="slidenum">
              <a:rPr lang="en-US" smtClean="0"/>
              <a:t>‹#›</a:t>
            </a:fld>
            <a:endParaRPr lang="en-US"/>
          </a:p>
        </p:txBody>
      </p:sp>
    </p:spTree>
    <p:extLst>
      <p:ext uri="{BB962C8B-B14F-4D97-AF65-F5344CB8AC3E}">
        <p14:creationId xmlns:p14="http://schemas.microsoft.com/office/powerpoint/2010/main" val="279857040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26CB13-A6B4-4D2F-AB18-DECFD755AA2B}" type="datetimeFigureOut">
              <a:rPr lang="en-US" smtClean="0"/>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F289E-CD1A-4036-8041-8C8E564DF66B}" type="slidenum">
              <a:rPr lang="en-US" smtClean="0"/>
              <a:t>‹#›</a:t>
            </a:fld>
            <a:endParaRPr lang="en-US"/>
          </a:p>
        </p:txBody>
      </p:sp>
    </p:spTree>
    <p:extLst>
      <p:ext uri="{BB962C8B-B14F-4D97-AF65-F5344CB8AC3E}">
        <p14:creationId xmlns:p14="http://schemas.microsoft.com/office/powerpoint/2010/main" val="1451276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26CB13-A6B4-4D2F-AB18-DECFD755AA2B}" type="datetimeFigureOut">
              <a:rPr lang="en-US" smtClean="0"/>
              <a:t>10/23/2019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BF289E-CD1A-4036-8041-8C8E564DF66B}" type="slidenum">
              <a:rPr lang="en-US" smtClean="0"/>
              <a:t>‹#›</a:t>
            </a:fld>
            <a:endParaRPr lang="en-US"/>
          </a:p>
        </p:txBody>
      </p:sp>
    </p:spTree>
    <p:extLst>
      <p:ext uri="{BB962C8B-B14F-4D97-AF65-F5344CB8AC3E}">
        <p14:creationId xmlns:p14="http://schemas.microsoft.com/office/powerpoint/2010/main" val="1161559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26CB13-A6B4-4D2F-AB18-DECFD755AA2B}" type="datetimeFigureOut">
              <a:rPr lang="en-US" smtClean="0"/>
              <a:t>10/23/2019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BF289E-CD1A-4036-8041-8C8E564DF66B}" type="slidenum">
              <a:rPr lang="en-US" smtClean="0"/>
              <a:t>‹#›</a:t>
            </a:fld>
            <a:endParaRPr lang="en-US"/>
          </a:p>
        </p:txBody>
      </p:sp>
    </p:spTree>
    <p:extLst>
      <p:ext uri="{BB962C8B-B14F-4D97-AF65-F5344CB8AC3E}">
        <p14:creationId xmlns:p14="http://schemas.microsoft.com/office/powerpoint/2010/main" val="419492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26CB13-A6B4-4D2F-AB18-DECFD755AA2B}" type="datetimeFigureOut">
              <a:rPr lang="en-US" smtClean="0"/>
              <a:t>10/23/2019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BF289E-CD1A-4036-8041-8C8E564DF66B}" type="slidenum">
              <a:rPr lang="en-US" smtClean="0"/>
              <a:t>‹#›</a:t>
            </a:fld>
            <a:endParaRPr lang="en-US"/>
          </a:p>
        </p:txBody>
      </p:sp>
    </p:spTree>
    <p:extLst>
      <p:ext uri="{BB962C8B-B14F-4D97-AF65-F5344CB8AC3E}">
        <p14:creationId xmlns:p14="http://schemas.microsoft.com/office/powerpoint/2010/main" val="2141048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26CB13-A6B4-4D2F-AB18-DECFD755AA2B}" type="datetimeFigureOut">
              <a:rPr lang="en-US" smtClean="0"/>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F289E-CD1A-4036-8041-8C8E564DF66B}" type="slidenum">
              <a:rPr lang="en-US" smtClean="0"/>
              <a:t>‹#›</a:t>
            </a:fld>
            <a:endParaRPr lang="en-US"/>
          </a:p>
        </p:txBody>
      </p:sp>
    </p:spTree>
    <p:extLst>
      <p:ext uri="{BB962C8B-B14F-4D97-AF65-F5344CB8AC3E}">
        <p14:creationId xmlns:p14="http://schemas.microsoft.com/office/powerpoint/2010/main" val="4277611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26CB13-A6B4-4D2F-AB18-DECFD755AA2B}" type="datetimeFigureOut">
              <a:rPr lang="en-US" smtClean="0"/>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F289E-CD1A-4036-8041-8C8E564DF66B}" type="slidenum">
              <a:rPr lang="en-US" smtClean="0"/>
              <a:t>‹#›</a:t>
            </a:fld>
            <a:endParaRPr lang="en-US"/>
          </a:p>
        </p:txBody>
      </p:sp>
    </p:spTree>
    <p:extLst>
      <p:ext uri="{BB962C8B-B14F-4D97-AF65-F5344CB8AC3E}">
        <p14:creationId xmlns:p14="http://schemas.microsoft.com/office/powerpoint/2010/main" val="3899022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0526CB13-A6B4-4D2F-AB18-DECFD755AA2B}" type="datetimeFigureOut">
              <a:rPr lang="en-US" smtClean="0"/>
              <a:t>10/23/2019</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F0BF289E-CD1A-4036-8041-8C8E564DF66B}" type="slidenum">
              <a:rPr lang="en-US" smtClean="0"/>
              <a:t>‹#›</a:t>
            </a:fld>
            <a:endParaRPr lang="en-US"/>
          </a:p>
        </p:txBody>
      </p:sp>
    </p:spTree>
    <p:extLst>
      <p:ext uri="{BB962C8B-B14F-4D97-AF65-F5344CB8AC3E}">
        <p14:creationId xmlns:p14="http://schemas.microsoft.com/office/powerpoint/2010/main" val="950085732"/>
      </p:ext>
    </p:extLst>
  </p:cSld>
  <p:clrMap bg1="dk1" tx1="lt1" bg2="dk2" tx2="lt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mailto:c.wilson@northeastern.edu"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vox.com/recode/2019/8/15/20806384/social-media-hate-speech-bias-black-african-american-facebook-twitter" TargetMode="External"/><Relationship Id="rId2" Type="http://schemas.openxmlformats.org/officeDocument/2006/relationships/hyperlink" Target="https://www.amazon.com/Value-Sensitive-Design-Technology-Imagination/dp/0262039532/" TargetMode="External"/><Relationship Id="rId1" Type="http://schemas.openxmlformats.org/officeDocument/2006/relationships/slideLayout" Target="../slideLayouts/slideLayout2.xml"/><Relationship Id="rId4" Type="http://schemas.openxmlformats.org/officeDocument/2006/relationships/hyperlink" Target="https://gizmodo.com/youtube-said-it-was-getting-serious-about-hate-speech-183659623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9C3AF-BCEE-4D36-BBF8-776AA47C215C}"/>
              </a:ext>
            </a:extLst>
          </p:cNvPr>
          <p:cNvSpPr>
            <a:spLocks noGrp="1"/>
          </p:cNvSpPr>
          <p:nvPr>
            <p:ph type="ctrTitle"/>
          </p:nvPr>
        </p:nvSpPr>
        <p:spPr/>
        <p:txBody>
          <a:bodyPr/>
          <a:lstStyle/>
          <a:p>
            <a:r>
              <a:rPr lang="en-US" dirty="0"/>
              <a:t>Intro To Value Sensitive Design</a:t>
            </a:r>
          </a:p>
        </p:txBody>
      </p:sp>
      <p:sp>
        <p:nvSpPr>
          <p:cNvPr id="3" name="Subtitle 2">
            <a:extLst>
              <a:ext uri="{FF2B5EF4-FFF2-40B4-BE49-F238E27FC236}">
                <a16:creationId xmlns:a16="http://schemas.microsoft.com/office/drawing/2014/main" id="{A58ABAFD-E8F1-4A84-BDE5-D471A90A7D26}"/>
              </a:ext>
            </a:extLst>
          </p:cNvPr>
          <p:cNvSpPr>
            <a:spLocks noGrp="1"/>
          </p:cNvSpPr>
          <p:nvPr>
            <p:ph type="subTitle" idx="1"/>
          </p:nvPr>
        </p:nvSpPr>
        <p:spPr/>
        <p:txBody>
          <a:bodyPr>
            <a:normAutofit/>
          </a:bodyPr>
          <a:lstStyle/>
          <a:p>
            <a:r>
              <a:rPr lang="en-US" sz="3200" dirty="0"/>
              <a:t>Khoury College of Computer Sciences</a:t>
            </a:r>
          </a:p>
          <a:p>
            <a:r>
              <a:rPr lang="en-US" sz="3200" dirty="0"/>
              <a:t>Northeastern University</a:t>
            </a:r>
          </a:p>
        </p:txBody>
      </p:sp>
      <p:sp>
        <p:nvSpPr>
          <p:cNvPr id="4" name="Subtitle 2">
            <a:extLst>
              <a:ext uri="{FF2B5EF4-FFF2-40B4-BE49-F238E27FC236}">
                <a16:creationId xmlns:a16="http://schemas.microsoft.com/office/drawing/2014/main" id="{A2772FFE-E58D-4838-B169-C5CC79BB48C1}"/>
              </a:ext>
            </a:extLst>
          </p:cNvPr>
          <p:cNvSpPr txBox="1">
            <a:spLocks/>
          </p:cNvSpPr>
          <p:nvPr/>
        </p:nvSpPr>
        <p:spPr>
          <a:xfrm>
            <a:off x="1524000" y="5901447"/>
            <a:ext cx="9144000" cy="8038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9pPr>
          </a:lstStyle>
          <a:p>
            <a:r>
              <a:rPr lang="en-US" sz="1800" dirty="0"/>
              <a:t>John </a:t>
            </a:r>
            <a:r>
              <a:rPr lang="en-US" sz="1800" dirty="0" err="1"/>
              <a:t>Basl</a:t>
            </a:r>
            <a:r>
              <a:rPr lang="en-US" sz="1800" dirty="0"/>
              <a:t>, Ron Sandler, Christo Wilson</a:t>
            </a:r>
          </a:p>
          <a:p>
            <a:r>
              <a:rPr lang="en-US" sz="1800" dirty="0"/>
              <a:t>Edited 10/21/19</a:t>
            </a:r>
          </a:p>
        </p:txBody>
      </p:sp>
    </p:spTree>
    <p:extLst>
      <p:ext uri="{BB962C8B-B14F-4D97-AF65-F5344CB8AC3E}">
        <p14:creationId xmlns:p14="http://schemas.microsoft.com/office/powerpoint/2010/main" val="3932143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61050-64F0-49B0-91A4-C2CE041DC83C}"/>
              </a:ext>
            </a:extLst>
          </p:cNvPr>
          <p:cNvSpPr>
            <a:spLocks noGrp="1"/>
          </p:cNvSpPr>
          <p:nvPr>
            <p:ph type="title"/>
          </p:nvPr>
        </p:nvSpPr>
        <p:spPr/>
        <p:txBody>
          <a:bodyPr/>
          <a:lstStyle/>
          <a:p>
            <a:r>
              <a:rPr lang="en-US" dirty="0"/>
              <a:t>Modes of Inquiry</a:t>
            </a:r>
          </a:p>
        </p:txBody>
      </p:sp>
      <p:sp>
        <p:nvSpPr>
          <p:cNvPr id="6" name="Rectangle: Rounded Corners 5">
            <a:extLst>
              <a:ext uri="{FF2B5EF4-FFF2-40B4-BE49-F238E27FC236}">
                <a16:creationId xmlns:a16="http://schemas.microsoft.com/office/drawing/2014/main" id="{A9B2C813-5B6B-4526-82F7-EE2184997694}"/>
              </a:ext>
            </a:extLst>
          </p:cNvPr>
          <p:cNvSpPr/>
          <p:nvPr/>
        </p:nvSpPr>
        <p:spPr>
          <a:xfrm>
            <a:off x="340242" y="2096740"/>
            <a:ext cx="3602311" cy="4520963"/>
          </a:xfrm>
          <a:prstGeom prst="roundRect">
            <a:avLst>
              <a:gd name="adj" fmla="val 56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90A513B9-B588-4E70-AAE0-5CF120DE9A98}"/>
              </a:ext>
            </a:extLst>
          </p:cNvPr>
          <p:cNvSpPr/>
          <p:nvPr/>
        </p:nvSpPr>
        <p:spPr>
          <a:xfrm>
            <a:off x="4293803" y="2096740"/>
            <a:ext cx="3602311" cy="4520963"/>
          </a:xfrm>
          <a:prstGeom prst="roundRect">
            <a:avLst>
              <a:gd name="adj" fmla="val 56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EAE8113D-1948-487E-A397-1872CF622CED}"/>
              </a:ext>
            </a:extLst>
          </p:cNvPr>
          <p:cNvSpPr/>
          <p:nvPr/>
        </p:nvSpPr>
        <p:spPr>
          <a:xfrm>
            <a:off x="8210129" y="2096740"/>
            <a:ext cx="3602311" cy="4520963"/>
          </a:xfrm>
          <a:prstGeom prst="roundRect">
            <a:avLst>
              <a:gd name="adj" fmla="val 56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78774521-19B2-42BB-ABA4-A875E1D36E8D}"/>
              </a:ext>
            </a:extLst>
          </p:cNvPr>
          <p:cNvSpPr/>
          <p:nvPr/>
        </p:nvSpPr>
        <p:spPr>
          <a:xfrm>
            <a:off x="4306562" y="2096740"/>
            <a:ext cx="3602311" cy="4520963"/>
          </a:xfrm>
          <a:prstGeom prst="roundRect">
            <a:avLst>
              <a:gd name="adj" fmla="val 5687"/>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t>Value Investigation</a:t>
            </a:r>
          </a:p>
          <a:p>
            <a:pPr algn="ctr"/>
            <a:endParaRPr lang="en-US" dirty="0"/>
          </a:p>
          <a:p>
            <a:pPr marL="230188" indent="-230188">
              <a:spcAft>
                <a:spcPts val="600"/>
              </a:spcAft>
              <a:buFont typeface="Arial" panose="020B0604020202020204" pitchFamily="34" charset="0"/>
              <a:buChar char="•"/>
            </a:pPr>
            <a:r>
              <a:rPr lang="en-US" sz="2000" dirty="0"/>
              <a:t>What is the overall goal of the technology?</a:t>
            </a:r>
          </a:p>
          <a:p>
            <a:pPr marL="230188" indent="-230188">
              <a:spcAft>
                <a:spcPts val="600"/>
              </a:spcAft>
              <a:buFont typeface="Arial" panose="020B0604020202020204" pitchFamily="34" charset="0"/>
              <a:buChar char="•"/>
            </a:pPr>
            <a:r>
              <a:rPr lang="en-US" sz="2000" dirty="0"/>
              <a:t>What is the social context in which the technology will be situated?</a:t>
            </a:r>
          </a:p>
          <a:p>
            <a:pPr marL="230188" indent="-230188">
              <a:spcAft>
                <a:spcPts val="600"/>
              </a:spcAft>
              <a:buFont typeface="Arial" panose="020B0604020202020204" pitchFamily="34" charset="0"/>
              <a:buChar char="•"/>
            </a:pPr>
            <a:r>
              <a:rPr lang="en-US" sz="2000" dirty="0"/>
              <a:t>What values are at stake?</a:t>
            </a:r>
          </a:p>
          <a:p>
            <a:pPr marL="230188" indent="-230188">
              <a:spcAft>
                <a:spcPts val="600"/>
              </a:spcAft>
              <a:buFont typeface="Arial" panose="020B0604020202020204" pitchFamily="34" charset="0"/>
              <a:buChar char="•"/>
            </a:pPr>
            <a:r>
              <a:rPr lang="en-US" sz="2000" dirty="0"/>
              <a:t>Which stakeholders are legitimately impacted?</a:t>
            </a:r>
          </a:p>
          <a:p>
            <a:pPr marL="230188" indent="-230188">
              <a:spcAft>
                <a:spcPts val="600"/>
              </a:spcAft>
              <a:buFont typeface="Arial" panose="020B0604020202020204" pitchFamily="34" charset="0"/>
              <a:buChar char="•"/>
            </a:pPr>
            <a:r>
              <a:rPr lang="en-US" sz="2000" dirty="0"/>
              <a:t>What value-oriented criteria will be used to gauge project success?</a:t>
            </a:r>
          </a:p>
        </p:txBody>
      </p:sp>
      <p:sp>
        <p:nvSpPr>
          <p:cNvPr id="10" name="Rectangle: Rounded Corners 9">
            <a:extLst>
              <a:ext uri="{FF2B5EF4-FFF2-40B4-BE49-F238E27FC236}">
                <a16:creationId xmlns:a16="http://schemas.microsoft.com/office/drawing/2014/main" id="{ADE25C3E-3184-413A-96ED-A5063F26EB83}"/>
              </a:ext>
            </a:extLst>
          </p:cNvPr>
          <p:cNvSpPr/>
          <p:nvPr/>
        </p:nvSpPr>
        <p:spPr>
          <a:xfrm>
            <a:off x="327483" y="2096740"/>
            <a:ext cx="3602311" cy="4520963"/>
          </a:xfrm>
          <a:prstGeom prst="roundRect">
            <a:avLst>
              <a:gd name="adj" fmla="val 5687"/>
            </a:avLst>
          </a:prstGeom>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lvl="0" algn="ctr"/>
            <a:r>
              <a:rPr lang="en-US" sz="2400" b="1" dirty="0">
                <a:solidFill>
                  <a:prstClr val="white"/>
                </a:solidFill>
              </a:rPr>
              <a:t>Empirical </a:t>
            </a:r>
            <a:r>
              <a:rPr lang="en-US" sz="2400" b="1" dirty="0"/>
              <a:t>Investigation</a:t>
            </a:r>
            <a:endParaRPr lang="en-US" sz="2400" b="1" dirty="0">
              <a:solidFill>
                <a:prstClr val="white"/>
              </a:solidFill>
            </a:endParaRPr>
          </a:p>
          <a:p>
            <a:pPr algn="ctr"/>
            <a:endParaRPr lang="en-US" dirty="0"/>
          </a:p>
          <a:p>
            <a:pPr marL="230188" indent="-230188">
              <a:spcAft>
                <a:spcPts val="600"/>
              </a:spcAft>
              <a:buFont typeface="Arial" panose="020B0604020202020204" pitchFamily="34" charset="0"/>
              <a:buChar char="•"/>
            </a:pPr>
            <a:r>
              <a:rPr lang="en-US" sz="2000" dirty="0"/>
              <a:t>How do stakeholders prioritize competing values?</a:t>
            </a:r>
          </a:p>
          <a:p>
            <a:pPr marL="230188" indent="-230188">
              <a:spcAft>
                <a:spcPts val="600"/>
              </a:spcAft>
              <a:buFont typeface="Arial" panose="020B0604020202020204" pitchFamily="34" charset="0"/>
              <a:buChar char="•"/>
            </a:pPr>
            <a:r>
              <a:rPr lang="en-US" sz="2000" dirty="0"/>
              <a:t>Differences between </a:t>
            </a:r>
            <a:r>
              <a:rPr lang="en-US" sz="2000" i="1" dirty="0"/>
              <a:t>what people say</a:t>
            </a:r>
            <a:r>
              <a:rPr lang="en-US" sz="2000" dirty="0"/>
              <a:t> and </a:t>
            </a:r>
            <a:r>
              <a:rPr lang="en-US" sz="2000" i="1" dirty="0"/>
              <a:t>what people do</a:t>
            </a:r>
            <a:r>
              <a:rPr lang="en-US" sz="2000" dirty="0"/>
              <a:t>?</a:t>
            </a:r>
          </a:p>
          <a:p>
            <a:pPr marL="230188" indent="-230188">
              <a:spcAft>
                <a:spcPts val="600"/>
              </a:spcAft>
              <a:buFont typeface="Arial" panose="020B0604020202020204" pitchFamily="34" charset="0"/>
              <a:buChar char="•"/>
            </a:pPr>
            <a:r>
              <a:rPr lang="en-US" sz="2000" dirty="0"/>
              <a:t>Economic incentives?</a:t>
            </a:r>
          </a:p>
          <a:p>
            <a:pPr marL="230188" indent="-230188">
              <a:spcAft>
                <a:spcPts val="600"/>
              </a:spcAft>
              <a:buFont typeface="Arial" panose="020B0604020202020204" pitchFamily="34" charset="0"/>
              <a:buChar char="•"/>
            </a:pPr>
            <a:r>
              <a:rPr lang="en-US" sz="2000" dirty="0">
                <a:solidFill>
                  <a:prstClr val="white"/>
                </a:solidFill>
              </a:rPr>
              <a:t>What are the benefits/costs and their distributions?</a:t>
            </a:r>
          </a:p>
          <a:p>
            <a:pPr marL="230188" indent="-230188">
              <a:spcAft>
                <a:spcPts val="600"/>
              </a:spcAft>
              <a:buFont typeface="Arial" panose="020B0604020202020204" pitchFamily="34" charset="0"/>
              <a:buChar char="•"/>
            </a:pPr>
            <a:endParaRPr lang="en-US" sz="2000" dirty="0"/>
          </a:p>
        </p:txBody>
      </p:sp>
      <p:sp>
        <p:nvSpPr>
          <p:cNvPr id="11" name="Rectangle: Rounded Corners 10">
            <a:extLst>
              <a:ext uri="{FF2B5EF4-FFF2-40B4-BE49-F238E27FC236}">
                <a16:creationId xmlns:a16="http://schemas.microsoft.com/office/drawing/2014/main" id="{968AC1FA-43ED-4570-B4DC-33C31FE95090}"/>
              </a:ext>
            </a:extLst>
          </p:cNvPr>
          <p:cNvSpPr/>
          <p:nvPr/>
        </p:nvSpPr>
        <p:spPr>
          <a:xfrm>
            <a:off x="8222888" y="2096740"/>
            <a:ext cx="3602311" cy="4520963"/>
          </a:xfrm>
          <a:prstGeom prst="roundRect">
            <a:avLst>
              <a:gd name="adj" fmla="val 5687"/>
            </a:avLst>
          </a:prstGeom>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US" sz="2400" b="1" dirty="0">
                <a:solidFill>
                  <a:prstClr val="white"/>
                </a:solidFill>
              </a:rPr>
              <a:t>Technical </a:t>
            </a:r>
            <a:r>
              <a:rPr lang="en-US" sz="2400" b="1" dirty="0"/>
              <a:t>Investigation</a:t>
            </a:r>
            <a:endParaRPr lang="en-US" sz="2400" b="1" dirty="0">
              <a:solidFill>
                <a:prstClr val="white"/>
              </a:solidFill>
            </a:endParaRPr>
          </a:p>
          <a:p>
            <a:pPr algn="ctr"/>
            <a:endParaRPr lang="en-US" sz="2000" dirty="0"/>
          </a:p>
          <a:p>
            <a:pPr marL="230188" indent="-230188">
              <a:spcAft>
                <a:spcPts val="600"/>
              </a:spcAft>
              <a:buFont typeface="Arial" panose="020B0604020202020204" pitchFamily="34" charset="0"/>
              <a:buChar char="•"/>
            </a:pPr>
            <a:r>
              <a:rPr lang="en-US" sz="2000" dirty="0">
                <a:solidFill>
                  <a:prstClr val="white"/>
                </a:solidFill>
              </a:rPr>
              <a:t>What frameworks and tools enable designers to meet value-oriented goals?</a:t>
            </a:r>
          </a:p>
          <a:p>
            <a:pPr marL="230188" indent="-230188">
              <a:spcAft>
                <a:spcPts val="600"/>
              </a:spcAft>
              <a:buFont typeface="Arial" panose="020B0604020202020204" pitchFamily="34" charset="0"/>
              <a:buChar char="•"/>
            </a:pPr>
            <a:r>
              <a:rPr lang="en-US" sz="2000" dirty="0">
                <a:solidFill>
                  <a:prstClr val="white"/>
                </a:solidFill>
              </a:rPr>
              <a:t>Impact of law, policy, and regulation on your design?</a:t>
            </a:r>
          </a:p>
          <a:p>
            <a:pPr marL="230188" indent="-230188">
              <a:spcAft>
                <a:spcPts val="600"/>
              </a:spcAft>
              <a:buFont typeface="Arial" panose="020B0604020202020204" pitchFamily="34" charset="0"/>
              <a:buChar char="•"/>
            </a:pPr>
            <a:r>
              <a:rPr lang="en-US" sz="2000" dirty="0">
                <a:solidFill>
                  <a:prstClr val="white"/>
                </a:solidFill>
              </a:rPr>
              <a:t>What about cybersecurity?</a:t>
            </a:r>
          </a:p>
          <a:p>
            <a:pPr marL="230188" indent="-230188">
              <a:spcAft>
                <a:spcPts val="600"/>
              </a:spcAft>
              <a:buFont typeface="Arial" panose="020B0604020202020204" pitchFamily="34" charset="0"/>
              <a:buChar char="•"/>
            </a:pPr>
            <a:r>
              <a:rPr lang="en-US" sz="2000" dirty="0">
                <a:solidFill>
                  <a:prstClr val="white"/>
                </a:solidFill>
              </a:rPr>
              <a:t>Do quantifiable objectives align with value-oriented criteria?</a:t>
            </a:r>
          </a:p>
        </p:txBody>
      </p:sp>
    </p:spTree>
    <p:extLst>
      <p:ext uri="{BB962C8B-B14F-4D97-AF65-F5344CB8AC3E}">
        <p14:creationId xmlns:p14="http://schemas.microsoft.com/office/powerpoint/2010/main" val="2181720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61050-64F0-49B0-91A4-C2CE041DC83C}"/>
              </a:ext>
            </a:extLst>
          </p:cNvPr>
          <p:cNvSpPr>
            <a:spLocks noGrp="1"/>
          </p:cNvSpPr>
          <p:nvPr>
            <p:ph type="title"/>
          </p:nvPr>
        </p:nvSpPr>
        <p:spPr/>
        <p:txBody>
          <a:bodyPr/>
          <a:lstStyle/>
          <a:p>
            <a:r>
              <a:rPr lang="en-US" dirty="0"/>
              <a:t>Expertise in Inquiry</a:t>
            </a:r>
          </a:p>
        </p:txBody>
      </p:sp>
      <p:sp>
        <p:nvSpPr>
          <p:cNvPr id="6" name="Rectangle: Rounded Corners 5">
            <a:extLst>
              <a:ext uri="{FF2B5EF4-FFF2-40B4-BE49-F238E27FC236}">
                <a16:creationId xmlns:a16="http://schemas.microsoft.com/office/drawing/2014/main" id="{A9B2C813-5B6B-4526-82F7-EE2184997694}"/>
              </a:ext>
            </a:extLst>
          </p:cNvPr>
          <p:cNvSpPr/>
          <p:nvPr/>
        </p:nvSpPr>
        <p:spPr>
          <a:xfrm>
            <a:off x="340242" y="2096740"/>
            <a:ext cx="3602311" cy="4520963"/>
          </a:xfrm>
          <a:prstGeom prst="roundRect">
            <a:avLst>
              <a:gd name="adj" fmla="val 56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90A513B9-B588-4E70-AAE0-5CF120DE9A98}"/>
              </a:ext>
            </a:extLst>
          </p:cNvPr>
          <p:cNvSpPr/>
          <p:nvPr/>
        </p:nvSpPr>
        <p:spPr>
          <a:xfrm>
            <a:off x="4293803" y="2096740"/>
            <a:ext cx="3602311" cy="4520963"/>
          </a:xfrm>
          <a:prstGeom prst="roundRect">
            <a:avLst>
              <a:gd name="adj" fmla="val 56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EAE8113D-1948-487E-A397-1872CF622CED}"/>
              </a:ext>
            </a:extLst>
          </p:cNvPr>
          <p:cNvSpPr/>
          <p:nvPr/>
        </p:nvSpPr>
        <p:spPr>
          <a:xfrm>
            <a:off x="8210129" y="2096740"/>
            <a:ext cx="3602311" cy="4520963"/>
          </a:xfrm>
          <a:prstGeom prst="roundRect">
            <a:avLst>
              <a:gd name="adj" fmla="val 56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78774521-19B2-42BB-ABA4-A875E1D36E8D}"/>
              </a:ext>
            </a:extLst>
          </p:cNvPr>
          <p:cNvSpPr/>
          <p:nvPr/>
        </p:nvSpPr>
        <p:spPr>
          <a:xfrm>
            <a:off x="4306562" y="2096739"/>
            <a:ext cx="3602311" cy="4520963"/>
          </a:xfrm>
          <a:prstGeom prst="roundRect">
            <a:avLst>
              <a:gd name="adj" fmla="val 5687"/>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t>Value Investigation</a:t>
            </a:r>
          </a:p>
          <a:p>
            <a:pPr algn="ctr"/>
            <a:endParaRPr lang="en-US" dirty="0"/>
          </a:p>
          <a:p>
            <a:pPr>
              <a:spcAft>
                <a:spcPts val="600"/>
              </a:spcAft>
            </a:pPr>
            <a:r>
              <a:rPr lang="en-US" sz="2000" dirty="0"/>
              <a:t>Where?</a:t>
            </a:r>
          </a:p>
          <a:p>
            <a:pPr marL="461963" lvl="1" indent="-227013">
              <a:spcAft>
                <a:spcPts val="600"/>
              </a:spcAft>
              <a:buFont typeface="Arial" panose="020B0604020202020204" pitchFamily="34" charset="0"/>
              <a:buChar char="•"/>
            </a:pPr>
            <a:r>
              <a:rPr lang="en-US" sz="2000" dirty="0"/>
              <a:t>In front of a whiteboard</a:t>
            </a:r>
          </a:p>
          <a:p>
            <a:pPr marL="461963" lvl="1" indent="-227013">
              <a:spcAft>
                <a:spcPts val="600"/>
              </a:spcAft>
              <a:buFont typeface="Arial" panose="020B0604020202020204" pitchFamily="34" charset="0"/>
              <a:buChar char="•"/>
            </a:pPr>
            <a:endParaRPr lang="en-US" sz="2000" dirty="0"/>
          </a:p>
          <a:p>
            <a:pPr>
              <a:spcAft>
                <a:spcPts val="600"/>
              </a:spcAft>
            </a:pPr>
            <a:r>
              <a:rPr lang="en-US" sz="2000" dirty="0"/>
              <a:t>Disciplinary skills</a:t>
            </a:r>
          </a:p>
          <a:p>
            <a:pPr marL="461963" lvl="1" indent="-230188">
              <a:spcAft>
                <a:spcPts val="600"/>
              </a:spcAft>
              <a:buFont typeface="Arial" panose="020B0604020202020204" pitchFamily="34" charset="0"/>
              <a:buChar char="•"/>
            </a:pPr>
            <a:r>
              <a:rPr lang="en-US" sz="2000" dirty="0"/>
              <a:t>Applied ethics</a:t>
            </a:r>
          </a:p>
          <a:p>
            <a:pPr marL="461963" lvl="1" indent="-230188">
              <a:spcAft>
                <a:spcPts val="600"/>
              </a:spcAft>
              <a:buFont typeface="Arial" panose="020B0604020202020204" pitchFamily="34" charset="0"/>
              <a:buChar char="•"/>
            </a:pPr>
            <a:r>
              <a:rPr lang="en-US" sz="2000" dirty="0"/>
              <a:t>Critical race and gender theory</a:t>
            </a:r>
          </a:p>
          <a:p>
            <a:pPr marL="461963" lvl="1" indent="-230188">
              <a:spcAft>
                <a:spcPts val="600"/>
              </a:spcAft>
              <a:buFont typeface="Arial" panose="020B0604020202020204" pitchFamily="34" charset="0"/>
              <a:buChar char="•"/>
            </a:pPr>
            <a:r>
              <a:rPr lang="en-US" sz="2000" dirty="0"/>
              <a:t>Law and policy</a:t>
            </a:r>
          </a:p>
          <a:p>
            <a:pPr marL="461963" lvl="1" indent="-230188">
              <a:spcAft>
                <a:spcPts val="600"/>
              </a:spcAft>
              <a:buFont typeface="Arial" panose="020B0604020202020204" pitchFamily="34" charset="0"/>
              <a:buChar char="•"/>
            </a:pPr>
            <a:r>
              <a:rPr lang="en-US" sz="2000" dirty="0"/>
              <a:t>Environmental analysis</a:t>
            </a:r>
          </a:p>
        </p:txBody>
      </p:sp>
      <p:sp>
        <p:nvSpPr>
          <p:cNvPr id="10" name="Rectangle: Rounded Corners 9">
            <a:extLst>
              <a:ext uri="{FF2B5EF4-FFF2-40B4-BE49-F238E27FC236}">
                <a16:creationId xmlns:a16="http://schemas.microsoft.com/office/drawing/2014/main" id="{ADE25C3E-3184-413A-96ED-A5063F26EB83}"/>
              </a:ext>
            </a:extLst>
          </p:cNvPr>
          <p:cNvSpPr/>
          <p:nvPr/>
        </p:nvSpPr>
        <p:spPr>
          <a:xfrm>
            <a:off x="327483" y="2096740"/>
            <a:ext cx="3602311" cy="4520963"/>
          </a:xfrm>
          <a:prstGeom prst="roundRect">
            <a:avLst>
              <a:gd name="adj" fmla="val 5687"/>
            </a:avLst>
          </a:prstGeom>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lvl="0" algn="ctr"/>
            <a:r>
              <a:rPr lang="en-US" sz="2400" b="1" dirty="0">
                <a:solidFill>
                  <a:prstClr val="white"/>
                </a:solidFill>
              </a:rPr>
              <a:t>Empirical </a:t>
            </a:r>
            <a:r>
              <a:rPr lang="en-US" sz="2400" b="1" dirty="0"/>
              <a:t>Investigation</a:t>
            </a:r>
            <a:endParaRPr lang="en-US" sz="2400" b="1" dirty="0">
              <a:solidFill>
                <a:prstClr val="white"/>
              </a:solidFill>
            </a:endParaRPr>
          </a:p>
          <a:p>
            <a:pPr algn="ctr"/>
            <a:endParaRPr lang="en-US" dirty="0"/>
          </a:p>
          <a:p>
            <a:pPr>
              <a:spcAft>
                <a:spcPts val="600"/>
              </a:spcAft>
            </a:pPr>
            <a:r>
              <a:rPr lang="en-US" sz="2000" dirty="0">
                <a:solidFill>
                  <a:prstClr val="white"/>
                </a:solidFill>
              </a:rPr>
              <a:t>Where?</a:t>
            </a:r>
          </a:p>
          <a:p>
            <a:pPr marL="461963" lvl="1" indent="-227013">
              <a:spcAft>
                <a:spcPts val="600"/>
              </a:spcAft>
              <a:buFont typeface="Arial" panose="020B0604020202020204" pitchFamily="34" charset="0"/>
              <a:buChar char="•"/>
            </a:pPr>
            <a:r>
              <a:rPr lang="en-US" sz="2000" dirty="0">
                <a:solidFill>
                  <a:prstClr val="white"/>
                </a:solidFill>
              </a:rPr>
              <a:t>In the field, gathering knowledge about the world</a:t>
            </a:r>
          </a:p>
          <a:p>
            <a:pPr marL="461963" lvl="1" indent="-227013">
              <a:spcAft>
                <a:spcPts val="600"/>
              </a:spcAft>
              <a:buFont typeface="Arial" panose="020B0604020202020204" pitchFamily="34" charset="0"/>
              <a:buChar char="•"/>
            </a:pPr>
            <a:endParaRPr lang="en-US" sz="2000" dirty="0">
              <a:solidFill>
                <a:prstClr val="white"/>
              </a:solidFill>
            </a:endParaRPr>
          </a:p>
          <a:p>
            <a:pPr>
              <a:spcAft>
                <a:spcPts val="600"/>
              </a:spcAft>
            </a:pPr>
            <a:r>
              <a:rPr lang="en-US" sz="2000" dirty="0">
                <a:solidFill>
                  <a:prstClr val="white"/>
                </a:solidFill>
              </a:rPr>
              <a:t>Disciplinary skills</a:t>
            </a:r>
          </a:p>
          <a:p>
            <a:pPr marL="461963" lvl="1" indent="-227013">
              <a:spcAft>
                <a:spcPts val="600"/>
              </a:spcAft>
              <a:buFont typeface="Arial" panose="020B0604020202020204" pitchFamily="34" charset="0"/>
              <a:buChar char="•"/>
            </a:pPr>
            <a:r>
              <a:rPr lang="en-US" sz="2000" dirty="0">
                <a:solidFill>
                  <a:prstClr val="white"/>
                </a:solidFill>
              </a:rPr>
              <a:t>Sociology</a:t>
            </a:r>
          </a:p>
          <a:p>
            <a:pPr marL="461963" lvl="1" indent="-227013">
              <a:spcAft>
                <a:spcPts val="600"/>
              </a:spcAft>
              <a:buFont typeface="Arial" panose="020B0604020202020204" pitchFamily="34" charset="0"/>
              <a:buChar char="•"/>
            </a:pPr>
            <a:r>
              <a:rPr lang="en-US" sz="2000" dirty="0">
                <a:solidFill>
                  <a:prstClr val="white"/>
                </a:solidFill>
              </a:rPr>
              <a:t>Behavioral economics</a:t>
            </a:r>
          </a:p>
          <a:p>
            <a:pPr marL="461963" lvl="1" indent="-227013">
              <a:spcAft>
                <a:spcPts val="600"/>
              </a:spcAft>
              <a:buFont typeface="Arial" panose="020B0604020202020204" pitchFamily="34" charset="0"/>
              <a:buChar char="•"/>
            </a:pPr>
            <a:r>
              <a:rPr lang="en-US" sz="2000" dirty="0">
                <a:solidFill>
                  <a:prstClr val="white"/>
                </a:solidFill>
              </a:rPr>
              <a:t>Experimental psychology</a:t>
            </a:r>
          </a:p>
          <a:p>
            <a:pPr marL="461963" lvl="1" indent="-227013">
              <a:spcAft>
                <a:spcPts val="600"/>
              </a:spcAft>
              <a:buFont typeface="Arial" panose="020B0604020202020204" pitchFamily="34" charset="0"/>
              <a:buChar char="•"/>
            </a:pPr>
            <a:r>
              <a:rPr lang="en-US" sz="2000" dirty="0">
                <a:solidFill>
                  <a:prstClr val="white"/>
                </a:solidFill>
              </a:rPr>
              <a:t>Political science</a:t>
            </a:r>
          </a:p>
        </p:txBody>
      </p:sp>
      <p:sp>
        <p:nvSpPr>
          <p:cNvPr id="11" name="Rectangle: Rounded Corners 10">
            <a:extLst>
              <a:ext uri="{FF2B5EF4-FFF2-40B4-BE49-F238E27FC236}">
                <a16:creationId xmlns:a16="http://schemas.microsoft.com/office/drawing/2014/main" id="{968AC1FA-43ED-4570-B4DC-33C31FE95090}"/>
              </a:ext>
            </a:extLst>
          </p:cNvPr>
          <p:cNvSpPr/>
          <p:nvPr/>
        </p:nvSpPr>
        <p:spPr>
          <a:xfrm>
            <a:off x="8222888" y="2105246"/>
            <a:ext cx="3602311" cy="4520963"/>
          </a:xfrm>
          <a:prstGeom prst="roundRect">
            <a:avLst>
              <a:gd name="adj" fmla="val 5687"/>
            </a:avLst>
          </a:prstGeom>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US" sz="2400" b="1" dirty="0">
                <a:solidFill>
                  <a:prstClr val="white"/>
                </a:solidFill>
              </a:rPr>
              <a:t>Technical </a:t>
            </a:r>
            <a:r>
              <a:rPr lang="en-US" sz="2400" b="1" dirty="0"/>
              <a:t>Investigation</a:t>
            </a:r>
            <a:endParaRPr lang="en-US" sz="2400" b="1" dirty="0">
              <a:solidFill>
                <a:prstClr val="white"/>
              </a:solidFill>
            </a:endParaRPr>
          </a:p>
          <a:p>
            <a:pPr algn="ctr"/>
            <a:endParaRPr lang="en-US" sz="2000" dirty="0"/>
          </a:p>
          <a:p>
            <a:pPr>
              <a:spcAft>
                <a:spcPts val="600"/>
              </a:spcAft>
            </a:pPr>
            <a:r>
              <a:rPr lang="en-US" sz="2000" dirty="0">
                <a:solidFill>
                  <a:prstClr val="white"/>
                </a:solidFill>
              </a:rPr>
              <a:t>Where?</a:t>
            </a:r>
          </a:p>
          <a:p>
            <a:pPr marL="461963" lvl="1" indent="-227013">
              <a:spcAft>
                <a:spcPts val="600"/>
              </a:spcAft>
              <a:buFont typeface="Arial" panose="020B0604020202020204" pitchFamily="34" charset="0"/>
              <a:buChar char="•"/>
            </a:pPr>
            <a:r>
              <a:rPr lang="en-US" sz="2000" dirty="0">
                <a:solidFill>
                  <a:prstClr val="white"/>
                </a:solidFill>
              </a:rPr>
              <a:t>In the computer, analyzing data and prototyping</a:t>
            </a:r>
          </a:p>
          <a:p>
            <a:pPr marL="461963" lvl="1" indent="-227013">
              <a:spcAft>
                <a:spcPts val="600"/>
              </a:spcAft>
              <a:buFont typeface="Arial" panose="020B0604020202020204" pitchFamily="34" charset="0"/>
              <a:buChar char="•"/>
            </a:pPr>
            <a:endParaRPr lang="en-US" sz="2000" dirty="0">
              <a:solidFill>
                <a:prstClr val="white"/>
              </a:solidFill>
            </a:endParaRPr>
          </a:p>
          <a:p>
            <a:pPr>
              <a:spcAft>
                <a:spcPts val="600"/>
              </a:spcAft>
            </a:pPr>
            <a:r>
              <a:rPr lang="en-US" sz="2000" dirty="0">
                <a:solidFill>
                  <a:prstClr val="white"/>
                </a:solidFill>
              </a:rPr>
              <a:t>Disciplinary skills</a:t>
            </a:r>
          </a:p>
          <a:p>
            <a:pPr marL="461963" lvl="1" indent="-230188">
              <a:spcAft>
                <a:spcPts val="600"/>
              </a:spcAft>
              <a:buFont typeface="Arial" panose="020B0604020202020204" pitchFamily="34" charset="0"/>
              <a:buChar char="•"/>
            </a:pPr>
            <a:r>
              <a:rPr lang="en-US" sz="2000" dirty="0">
                <a:solidFill>
                  <a:prstClr val="white"/>
                </a:solidFill>
              </a:rPr>
              <a:t>Computer science</a:t>
            </a:r>
          </a:p>
          <a:p>
            <a:pPr marL="461963" lvl="1" indent="-230188">
              <a:spcAft>
                <a:spcPts val="600"/>
              </a:spcAft>
              <a:buFont typeface="Arial" panose="020B0604020202020204" pitchFamily="34" charset="0"/>
              <a:buChar char="•"/>
            </a:pPr>
            <a:r>
              <a:rPr lang="en-US" sz="2000" dirty="0">
                <a:solidFill>
                  <a:prstClr val="white"/>
                </a:solidFill>
              </a:rPr>
              <a:t>Data science</a:t>
            </a:r>
          </a:p>
          <a:p>
            <a:pPr marL="461963" lvl="1" indent="-230188">
              <a:spcAft>
                <a:spcPts val="600"/>
              </a:spcAft>
              <a:buFont typeface="Arial" panose="020B0604020202020204" pitchFamily="34" charset="0"/>
              <a:buChar char="•"/>
            </a:pPr>
            <a:r>
              <a:rPr lang="en-US" sz="2000" dirty="0">
                <a:solidFill>
                  <a:prstClr val="white"/>
                </a:solidFill>
              </a:rPr>
              <a:t>Cybersecurity/privacy</a:t>
            </a:r>
          </a:p>
        </p:txBody>
      </p:sp>
    </p:spTree>
    <p:extLst>
      <p:ext uri="{BB962C8B-B14F-4D97-AF65-F5344CB8AC3E}">
        <p14:creationId xmlns:p14="http://schemas.microsoft.com/office/powerpoint/2010/main" val="2752518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61050-64F0-49B0-91A4-C2CE041DC83C}"/>
              </a:ext>
            </a:extLst>
          </p:cNvPr>
          <p:cNvSpPr>
            <a:spLocks noGrp="1"/>
          </p:cNvSpPr>
          <p:nvPr>
            <p:ph type="title"/>
          </p:nvPr>
        </p:nvSpPr>
        <p:spPr/>
        <p:txBody>
          <a:bodyPr/>
          <a:lstStyle/>
          <a:p>
            <a:r>
              <a:rPr lang="en-US" dirty="0"/>
              <a:t>Tools of Inquiry</a:t>
            </a:r>
          </a:p>
        </p:txBody>
      </p:sp>
      <p:sp>
        <p:nvSpPr>
          <p:cNvPr id="6" name="Rectangle: Rounded Corners 5">
            <a:extLst>
              <a:ext uri="{FF2B5EF4-FFF2-40B4-BE49-F238E27FC236}">
                <a16:creationId xmlns:a16="http://schemas.microsoft.com/office/drawing/2014/main" id="{A9B2C813-5B6B-4526-82F7-EE2184997694}"/>
              </a:ext>
            </a:extLst>
          </p:cNvPr>
          <p:cNvSpPr/>
          <p:nvPr/>
        </p:nvSpPr>
        <p:spPr>
          <a:xfrm>
            <a:off x="340242" y="2096740"/>
            <a:ext cx="3602311" cy="4520963"/>
          </a:xfrm>
          <a:prstGeom prst="roundRect">
            <a:avLst>
              <a:gd name="adj" fmla="val 56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90A513B9-B588-4E70-AAE0-5CF120DE9A98}"/>
              </a:ext>
            </a:extLst>
          </p:cNvPr>
          <p:cNvSpPr/>
          <p:nvPr/>
        </p:nvSpPr>
        <p:spPr>
          <a:xfrm>
            <a:off x="4293803" y="2096740"/>
            <a:ext cx="3602311" cy="4520963"/>
          </a:xfrm>
          <a:prstGeom prst="roundRect">
            <a:avLst>
              <a:gd name="adj" fmla="val 56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EAE8113D-1948-487E-A397-1872CF622CED}"/>
              </a:ext>
            </a:extLst>
          </p:cNvPr>
          <p:cNvSpPr/>
          <p:nvPr/>
        </p:nvSpPr>
        <p:spPr>
          <a:xfrm>
            <a:off x="8210129" y="2096740"/>
            <a:ext cx="3602311" cy="4520963"/>
          </a:xfrm>
          <a:prstGeom prst="roundRect">
            <a:avLst>
              <a:gd name="adj" fmla="val 56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78774521-19B2-42BB-ABA4-A875E1D36E8D}"/>
              </a:ext>
            </a:extLst>
          </p:cNvPr>
          <p:cNvSpPr/>
          <p:nvPr/>
        </p:nvSpPr>
        <p:spPr>
          <a:xfrm>
            <a:off x="4306562" y="2105246"/>
            <a:ext cx="3602311" cy="4520963"/>
          </a:xfrm>
          <a:prstGeom prst="roundRect">
            <a:avLst>
              <a:gd name="adj" fmla="val 5687"/>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t>Value Investigation</a:t>
            </a:r>
          </a:p>
          <a:p>
            <a:pPr algn="ctr"/>
            <a:endParaRPr lang="en-US" dirty="0"/>
          </a:p>
          <a:p>
            <a:pPr marL="230188" indent="-230188">
              <a:spcAft>
                <a:spcPts val="600"/>
              </a:spcAft>
              <a:buFont typeface="Arial" panose="020B0604020202020204" pitchFamily="34" charset="0"/>
              <a:buChar char="•"/>
            </a:pPr>
            <a:r>
              <a:rPr lang="en-US" sz="2000" dirty="0"/>
              <a:t>Discussion and iteration with a multi-disciplinary team</a:t>
            </a:r>
          </a:p>
          <a:p>
            <a:pPr marL="230188" indent="-230188">
              <a:spcAft>
                <a:spcPts val="600"/>
              </a:spcAft>
              <a:buFont typeface="Arial" panose="020B0604020202020204" pitchFamily="34" charset="0"/>
              <a:buChar char="•"/>
            </a:pPr>
            <a:r>
              <a:rPr lang="en-US" sz="2000" dirty="0"/>
              <a:t>Contextualization of empirical results</a:t>
            </a:r>
          </a:p>
          <a:p>
            <a:pPr marL="230188" indent="-230188">
              <a:spcAft>
                <a:spcPts val="600"/>
              </a:spcAft>
              <a:buFont typeface="Arial" panose="020B0604020202020204" pitchFamily="34" charset="0"/>
              <a:buChar char="•"/>
            </a:pPr>
            <a:r>
              <a:rPr lang="en-US" sz="2000" dirty="0"/>
              <a:t>Case studies</a:t>
            </a:r>
          </a:p>
        </p:txBody>
      </p:sp>
      <p:sp>
        <p:nvSpPr>
          <p:cNvPr id="10" name="Rectangle: Rounded Corners 9">
            <a:extLst>
              <a:ext uri="{FF2B5EF4-FFF2-40B4-BE49-F238E27FC236}">
                <a16:creationId xmlns:a16="http://schemas.microsoft.com/office/drawing/2014/main" id="{ADE25C3E-3184-413A-96ED-A5063F26EB83}"/>
              </a:ext>
            </a:extLst>
          </p:cNvPr>
          <p:cNvSpPr/>
          <p:nvPr/>
        </p:nvSpPr>
        <p:spPr>
          <a:xfrm>
            <a:off x="340242" y="2105246"/>
            <a:ext cx="3602311" cy="4520963"/>
          </a:xfrm>
          <a:prstGeom prst="roundRect">
            <a:avLst>
              <a:gd name="adj" fmla="val 5687"/>
            </a:avLst>
          </a:prstGeom>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lvl="0" algn="ctr"/>
            <a:r>
              <a:rPr lang="en-US" sz="2400" b="1" dirty="0">
                <a:solidFill>
                  <a:prstClr val="white"/>
                </a:solidFill>
              </a:rPr>
              <a:t>Empirical </a:t>
            </a:r>
            <a:r>
              <a:rPr lang="en-US" sz="2400" b="1" dirty="0"/>
              <a:t>Investigation</a:t>
            </a:r>
            <a:endParaRPr lang="en-US" sz="2400" b="1" dirty="0">
              <a:solidFill>
                <a:prstClr val="white"/>
              </a:solidFill>
            </a:endParaRPr>
          </a:p>
          <a:p>
            <a:pPr algn="ctr"/>
            <a:endParaRPr lang="en-US" dirty="0"/>
          </a:p>
          <a:p>
            <a:pPr marL="230188" indent="-230188">
              <a:spcAft>
                <a:spcPts val="600"/>
              </a:spcAft>
              <a:buFont typeface="Arial" panose="020B0604020202020204" pitchFamily="34" charset="0"/>
              <a:buChar char="•"/>
            </a:pPr>
            <a:r>
              <a:rPr lang="en-US" sz="2000" dirty="0">
                <a:solidFill>
                  <a:schemeClr val="tx1"/>
                </a:solidFill>
              </a:rPr>
              <a:t>Observational studies</a:t>
            </a:r>
          </a:p>
          <a:p>
            <a:pPr marL="230188" indent="-230188">
              <a:spcAft>
                <a:spcPts val="600"/>
              </a:spcAft>
              <a:buFont typeface="Arial" panose="020B0604020202020204" pitchFamily="34" charset="0"/>
              <a:buChar char="•"/>
            </a:pPr>
            <a:r>
              <a:rPr lang="en-US" sz="2000" dirty="0">
                <a:solidFill>
                  <a:schemeClr val="tx1"/>
                </a:solidFill>
              </a:rPr>
              <a:t>Surveys</a:t>
            </a:r>
          </a:p>
          <a:p>
            <a:pPr marL="230188" indent="-230188">
              <a:spcAft>
                <a:spcPts val="600"/>
              </a:spcAft>
              <a:buFont typeface="Arial" panose="020B0604020202020204" pitchFamily="34" charset="0"/>
              <a:buChar char="•"/>
            </a:pPr>
            <a:r>
              <a:rPr lang="en-US" sz="2000" dirty="0">
                <a:solidFill>
                  <a:schemeClr val="tx1"/>
                </a:solidFill>
              </a:rPr>
              <a:t>Semi-structured interviews</a:t>
            </a:r>
          </a:p>
          <a:p>
            <a:pPr marL="230188" indent="-230188">
              <a:spcAft>
                <a:spcPts val="600"/>
              </a:spcAft>
              <a:buFont typeface="Arial" panose="020B0604020202020204" pitchFamily="34" charset="0"/>
              <a:buChar char="•"/>
            </a:pPr>
            <a:r>
              <a:rPr lang="en-US" sz="2000" dirty="0">
                <a:solidFill>
                  <a:schemeClr val="tx1"/>
                </a:solidFill>
              </a:rPr>
              <a:t>Experimental manipulations (A/B testing)</a:t>
            </a:r>
          </a:p>
          <a:p>
            <a:pPr marL="230188" indent="-230188">
              <a:spcAft>
                <a:spcPts val="600"/>
              </a:spcAft>
              <a:buFont typeface="Arial" panose="020B0604020202020204" pitchFamily="34" charset="0"/>
              <a:buChar char="•"/>
            </a:pPr>
            <a:r>
              <a:rPr lang="en-US" sz="2000" dirty="0">
                <a:solidFill>
                  <a:schemeClr val="tx1"/>
                </a:solidFill>
              </a:rPr>
              <a:t>Collection of primary source documents</a:t>
            </a:r>
          </a:p>
        </p:txBody>
      </p:sp>
      <p:sp>
        <p:nvSpPr>
          <p:cNvPr id="11" name="Rectangle: Rounded Corners 10">
            <a:extLst>
              <a:ext uri="{FF2B5EF4-FFF2-40B4-BE49-F238E27FC236}">
                <a16:creationId xmlns:a16="http://schemas.microsoft.com/office/drawing/2014/main" id="{968AC1FA-43ED-4570-B4DC-33C31FE95090}"/>
              </a:ext>
            </a:extLst>
          </p:cNvPr>
          <p:cNvSpPr/>
          <p:nvPr/>
        </p:nvSpPr>
        <p:spPr>
          <a:xfrm>
            <a:off x="8222888" y="2105246"/>
            <a:ext cx="3602311" cy="4520963"/>
          </a:xfrm>
          <a:prstGeom prst="roundRect">
            <a:avLst>
              <a:gd name="adj" fmla="val 5687"/>
            </a:avLst>
          </a:prstGeom>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US" sz="2400" b="1" dirty="0">
                <a:solidFill>
                  <a:prstClr val="white"/>
                </a:solidFill>
              </a:rPr>
              <a:t>Technical </a:t>
            </a:r>
            <a:r>
              <a:rPr lang="en-US" sz="2400" b="1" dirty="0"/>
              <a:t>Investigation</a:t>
            </a:r>
            <a:endParaRPr lang="en-US" sz="2400" b="1" dirty="0">
              <a:solidFill>
                <a:prstClr val="white"/>
              </a:solidFill>
            </a:endParaRPr>
          </a:p>
          <a:p>
            <a:pPr algn="ctr"/>
            <a:endParaRPr lang="en-US" sz="2000" dirty="0"/>
          </a:p>
          <a:p>
            <a:pPr marL="230188" indent="-230188">
              <a:spcAft>
                <a:spcPts val="600"/>
              </a:spcAft>
              <a:buFont typeface="Arial" panose="020B0604020202020204" pitchFamily="34" charset="0"/>
              <a:buChar char="•"/>
            </a:pPr>
            <a:r>
              <a:rPr lang="en-US" sz="2000" dirty="0">
                <a:solidFill>
                  <a:prstClr val="white"/>
                </a:solidFill>
              </a:rPr>
              <a:t>User-centered investigation of prototypes</a:t>
            </a:r>
          </a:p>
          <a:p>
            <a:pPr marL="230188" indent="-230188">
              <a:spcAft>
                <a:spcPts val="600"/>
              </a:spcAft>
              <a:buFont typeface="Arial" panose="020B0604020202020204" pitchFamily="34" charset="0"/>
              <a:buChar char="•"/>
            </a:pPr>
            <a:r>
              <a:rPr lang="en-US" sz="2000" dirty="0">
                <a:solidFill>
                  <a:prstClr val="white"/>
                </a:solidFill>
              </a:rPr>
              <a:t>Auditing data and algorithms for bias</a:t>
            </a:r>
          </a:p>
          <a:p>
            <a:pPr marL="230188" indent="-230188">
              <a:spcAft>
                <a:spcPts val="600"/>
              </a:spcAft>
              <a:buFont typeface="Arial" panose="020B0604020202020204" pitchFamily="34" charset="0"/>
              <a:buChar char="•"/>
            </a:pPr>
            <a:r>
              <a:rPr lang="en-US" sz="2000" dirty="0">
                <a:solidFill>
                  <a:prstClr val="white"/>
                </a:solidFill>
              </a:rPr>
              <a:t>Red team cybersecurity audits</a:t>
            </a:r>
          </a:p>
          <a:p>
            <a:pPr marL="230188" indent="-230188">
              <a:spcAft>
                <a:spcPts val="600"/>
              </a:spcAft>
              <a:buFont typeface="Arial" panose="020B0604020202020204" pitchFamily="34" charset="0"/>
              <a:buChar char="•"/>
            </a:pPr>
            <a:r>
              <a:rPr lang="en-US" sz="2000" dirty="0">
                <a:solidFill>
                  <a:prstClr val="white"/>
                </a:solidFill>
              </a:rPr>
              <a:t>Privacy impact assessments</a:t>
            </a:r>
          </a:p>
        </p:txBody>
      </p:sp>
    </p:spTree>
    <p:extLst>
      <p:ext uri="{BB962C8B-B14F-4D97-AF65-F5344CB8AC3E}">
        <p14:creationId xmlns:p14="http://schemas.microsoft.com/office/powerpoint/2010/main" val="2062024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5E3D4-27D2-4591-9401-3004F7D0DA09}"/>
              </a:ext>
            </a:extLst>
          </p:cNvPr>
          <p:cNvSpPr>
            <a:spLocks noGrp="1"/>
          </p:cNvSpPr>
          <p:nvPr>
            <p:ph type="title" idx="4294967295"/>
          </p:nvPr>
        </p:nvSpPr>
        <p:spPr>
          <a:xfrm>
            <a:off x="1" y="2674937"/>
            <a:ext cx="2003728" cy="1508125"/>
          </a:xfrm>
        </p:spPr>
        <p:txBody>
          <a:bodyPr/>
          <a:lstStyle/>
          <a:p>
            <a:pPr algn="r"/>
            <a:r>
              <a:rPr lang="en-US" dirty="0">
                <a:solidFill>
                  <a:schemeClr val="tx1"/>
                </a:solidFill>
              </a:rPr>
              <a:t>VSD in Action</a:t>
            </a:r>
          </a:p>
        </p:txBody>
      </p:sp>
      <p:sp>
        <p:nvSpPr>
          <p:cNvPr id="3" name="Content Placeholder 2">
            <a:extLst>
              <a:ext uri="{FF2B5EF4-FFF2-40B4-BE49-F238E27FC236}">
                <a16:creationId xmlns:a16="http://schemas.microsoft.com/office/drawing/2014/main" id="{DDA55671-D6F0-4586-8981-DE953A5E036D}"/>
              </a:ext>
            </a:extLst>
          </p:cNvPr>
          <p:cNvSpPr>
            <a:spLocks noGrp="1"/>
          </p:cNvSpPr>
          <p:nvPr>
            <p:ph idx="4294967295"/>
          </p:nvPr>
        </p:nvSpPr>
        <p:spPr>
          <a:xfrm>
            <a:off x="2512614" y="302149"/>
            <a:ext cx="9239411" cy="6442541"/>
          </a:xfrm>
        </p:spPr>
        <p:txBody>
          <a:bodyPr>
            <a:normAutofit lnSpcReduction="10000"/>
          </a:bodyPr>
          <a:lstStyle/>
          <a:p>
            <a:pPr marL="457200" indent="-457200">
              <a:buFont typeface="+mj-lt"/>
              <a:buAutoNum type="arabicPeriod"/>
            </a:pPr>
            <a:r>
              <a:rPr lang="en-US" sz="2400" b="1" dirty="0"/>
              <a:t>Framing Technical Work</a:t>
            </a:r>
          </a:p>
          <a:p>
            <a:pPr lvl="1"/>
            <a:r>
              <a:rPr lang="en-US" dirty="0"/>
              <a:t>Clarify explicitly supported project values and designer stance</a:t>
            </a:r>
          </a:p>
          <a:p>
            <a:pPr lvl="1"/>
            <a:r>
              <a:rPr lang="en-US" dirty="0"/>
              <a:t>Situate the work within a </a:t>
            </a:r>
            <a:r>
              <a:rPr lang="en-US" dirty="0">
                <a:solidFill>
                  <a:schemeClr val="accent2"/>
                </a:solidFill>
              </a:rPr>
              <a:t>social context</a:t>
            </a:r>
          </a:p>
          <a:p>
            <a:pPr marL="457200" indent="-457200">
              <a:buFont typeface="+mj-lt"/>
              <a:buAutoNum type="arabicPeriod"/>
            </a:pPr>
            <a:r>
              <a:rPr lang="en-US" sz="2400" b="1" dirty="0"/>
              <a:t>Empirical Investigation</a:t>
            </a:r>
          </a:p>
          <a:p>
            <a:pPr lvl="1"/>
            <a:r>
              <a:rPr lang="en-US" dirty="0"/>
              <a:t>Identify key </a:t>
            </a:r>
            <a:r>
              <a:rPr lang="en-US" dirty="0">
                <a:solidFill>
                  <a:schemeClr val="accent2"/>
                </a:solidFill>
              </a:rPr>
              <a:t>direct</a:t>
            </a:r>
            <a:r>
              <a:rPr lang="en-US" dirty="0"/>
              <a:t> and </a:t>
            </a:r>
            <a:r>
              <a:rPr lang="en-US" dirty="0">
                <a:solidFill>
                  <a:schemeClr val="accent2"/>
                </a:solidFill>
              </a:rPr>
              <a:t>indirect</a:t>
            </a:r>
            <a:r>
              <a:rPr lang="en-US" dirty="0"/>
              <a:t> stakeholders </a:t>
            </a:r>
          </a:p>
          <a:p>
            <a:pPr lvl="1"/>
            <a:r>
              <a:rPr lang="en-US" dirty="0"/>
              <a:t>Elicit</a:t>
            </a:r>
            <a:r>
              <a:rPr lang="en-US" dirty="0">
                <a:solidFill>
                  <a:schemeClr val="accent2"/>
                </a:solidFill>
              </a:rPr>
              <a:t> potential values </a:t>
            </a:r>
            <a:r>
              <a:rPr lang="en-US" dirty="0"/>
              <a:t>from stakeholders</a:t>
            </a:r>
            <a:endParaRPr lang="en-US" sz="2400" b="1" dirty="0"/>
          </a:p>
          <a:p>
            <a:pPr lvl="1"/>
            <a:r>
              <a:rPr lang="en-US" dirty="0"/>
              <a:t>Systematically identify </a:t>
            </a:r>
            <a:r>
              <a:rPr lang="en-US" dirty="0">
                <a:solidFill>
                  <a:schemeClr val="accent2"/>
                </a:solidFill>
              </a:rPr>
              <a:t>benefits </a:t>
            </a:r>
            <a:r>
              <a:rPr lang="en-US" dirty="0"/>
              <a:t>and</a:t>
            </a:r>
            <a:r>
              <a:rPr lang="en-US" dirty="0">
                <a:solidFill>
                  <a:schemeClr val="accent2"/>
                </a:solidFill>
              </a:rPr>
              <a:t> harms </a:t>
            </a:r>
            <a:r>
              <a:rPr lang="en-US" dirty="0"/>
              <a:t>for stakeholders</a:t>
            </a:r>
          </a:p>
          <a:p>
            <a:pPr lvl="1"/>
            <a:r>
              <a:rPr lang="en-US" dirty="0"/>
              <a:t>Refine the social context</a:t>
            </a:r>
          </a:p>
          <a:p>
            <a:pPr marL="457200" indent="-457200">
              <a:buFont typeface="+mj-lt"/>
              <a:buAutoNum type="arabicPeriod"/>
            </a:pPr>
            <a:r>
              <a:rPr lang="en-US" sz="2400" b="1" dirty="0"/>
              <a:t>Conceptual Investigation</a:t>
            </a:r>
          </a:p>
          <a:p>
            <a:pPr lvl="1"/>
            <a:r>
              <a:rPr lang="en-US" dirty="0"/>
              <a:t>Develop working definitions of key values and identify potential </a:t>
            </a:r>
            <a:r>
              <a:rPr lang="en-US" dirty="0">
                <a:solidFill>
                  <a:schemeClr val="accent2"/>
                </a:solidFill>
              </a:rPr>
              <a:t>value tensions</a:t>
            </a:r>
          </a:p>
          <a:p>
            <a:pPr lvl="1"/>
            <a:r>
              <a:rPr lang="en-US" dirty="0"/>
              <a:t>Define </a:t>
            </a:r>
            <a:r>
              <a:rPr lang="en-US" dirty="0">
                <a:solidFill>
                  <a:schemeClr val="accent2"/>
                </a:solidFill>
              </a:rPr>
              <a:t>technical</a:t>
            </a:r>
            <a:r>
              <a:rPr lang="en-US" dirty="0"/>
              <a:t> and </a:t>
            </a:r>
            <a:r>
              <a:rPr lang="en-US" dirty="0">
                <a:solidFill>
                  <a:schemeClr val="accent2"/>
                </a:solidFill>
              </a:rPr>
              <a:t>technological success objectives</a:t>
            </a:r>
          </a:p>
          <a:p>
            <a:pPr lvl="1"/>
            <a:r>
              <a:rPr lang="en-US" dirty="0"/>
              <a:t>Map tensions to success objectives</a:t>
            </a:r>
            <a:endParaRPr lang="en-US" sz="2400" b="1" dirty="0"/>
          </a:p>
          <a:p>
            <a:pPr marL="457200" indent="-457200">
              <a:buFont typeface="+mj-lt"/>
              <a:buAutoNum type="arabicPeriod"/>
            </a:pPr>
            <a:r>
              <a:rPr lang="en-US" sz="2400" b="1" dirty="0"/>
              <a:t>Technical Investigation</a:t>
            </a:r>
          </a:p>
          <a:p>
            <a:pPr lvl="1"/>
            <a:r>
              <a:rPr lang="en-US" dirty="0"/>
              <a:t>Identify </a:t>
            </a:r>
            <a:r>
              <a:rPr lang="en-US" dirty="0">
                <a:solidFill>
                  <a:schemeClr val="accent2"/>
                </a:solidFill>
              </a:rPr>
              <a:t>choice points </a:t>
            </a:r>
            <a:r>
              <a:rPr lang="en-US" dirty="0"/>
              <a:t>where the design team has the mandate, control, or power to intervene</a:t>
            </a:r>
          </a:p>
          <a:p>
            <a:pPr lvl="1"/>
            <a:r>
              <a:rPr lang="en-US" dirty="0"/>
              <a:t>Build technological and social interventions</a:t>
            </a:r>
          </a:p>
          <a:p>
            <a:pPr marL="457200" indent="-457200">
              <a:buFont typeface="+mj-lt"/>
              <a:buAutoNum type="arabicPeriod"/>
            </a:pPr>
            <a:r>
              <a:rPr lang="en-US" sz="2400" b="1" dirty="0"/>
              <a:t>Monitor and Respond to Change Over Time</a:t>
            </a:r>
          </a:p>
        </p:txBody>
      </p:sp>
      <p:cxnSp>
        <p:nvCxnSpPr>
          <p:cNvPr id="6" name="Straight Connector 5">
            <a:extLst>
              <a:ext uri="{FF2B5EF4-FFF2-40B4-BE49-F238E27FC236}">
                <a16:creationId xmlns:a16="http://schemas.microsoft.com/office/drawing/2014/main" id="{9FAD9F03-AF57-4F05-9796-CD293BE41CD2}"/>
              </a:ext>
            </a:extLst>
          </p:cNvPr>
          <p:cNvCxnSpPr/>
          <p:nvPr/>
        </p:nvCxnSpPr>
        <p:spPr>
          <a:xfrm>
            <a:off x="2274073" y="272332"/>
            <a:ext cx="0" cy="63133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492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88C0-D511-476B-A5C8-78D82EB7CE90}"/>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B1847F24-0FEC-49C7-9822-81FD97FBC010}"/>
              </a:ext>
            </a:extLst>
          </p:cNvPr>
          <p:cNvSpPr>
            <a:spLocks noGrp="1"/>
          </p:cNvSpPr>
          <p:nvPr>
            <p:ph idx="1"/>
          </p:nvPr>
        </p:nvSpPr>
        <p:spPr>
          <a:xfrm>
            <a:off x="1936800" y="3429000"/>
            <a:ext cx="9784080" cy="2804615"/>
          </a:xfrm>
        </p:spPr>
        <p:txBody>
          <a:bodyPr/>
          <a:lstStyle/>
          <a:p>
            <a:pPr lvl="1">
              <a:lnSpc>
                <a:spcPct val="100000"/>
              </a:lnSpc>
            </a:pPr>
            <a:r>
              <a:rPr lang="en-US" sz="2400" dirty="0"/>
              <a:t>Define success objectives?</a:t>
            </a:r>
          </a:p>
          <a:p>
            <a:pPr lvl="1">
              <a:lnSpc>
                <a:spcPct val="100000"/>
              </a:lnSpc>
            </a:pPr>
            <a:r>
              <a:rPr lang="en-US" sz="2400" dirty="0"/>
              <a:t>Identify the social structure in which a technology is situated?</a:t>
            </a:r>
          </a:p>
          <a:p>
            <a:pPr lvl="1">
              <a:lnSpc>
                <a:spcPct val="100000"/>
              </a:lnSpc>
            </a:pPr>
            <a:r>
              <a:rPr lang="en-US" sz="2400" dirty="0"/>
              <a:t>Identify legitimate direct and indirect stakeholders?</a:t>
            </a:r>
          </a:p>
          <a:p>
            <a:pPr lvl="1">
              <a:lnSpc>
                <a:spcPct val="100000"/>
              </a:lnSpc>
            </a:pPr>
            <a:r>
              <a:rPr lang="en-US" sz="2400" dirty="0"/>
              <a:t>Elicit the full range of values at play?</a:t>
            </a:r>
          </a:p>
          <a:p>
            <a:pPr lvl="1">
              <a:lnSpc>
                <a:spcPct val="100000"/>
              </a:lnSpc>
            </a:pPr>
            <a:r>
              <a:rPr lang="en-US" sz="2400" dirty="0"/>
              <a:t>Balance and address value tensions?</a:t>
            </a:r>
          </a:p>
          <a:p>
            <a:pPr lvl="1">
              <a:lnSpc>
                <a:spcPct val="100000"/>
              </a:lnSpc>
            </a:pPr>
            <a:r>
              <a:rPr lang="en-US" sz="2400" dirty="0"/>
              <a:t>Identify and mitigate unintended consequences?</a:t>
            </a:r>
          </a:p>
        </p:txBody>
      </p:sp>
      <p:sp>
        <p:nvSpPr>
          <p:cNvPr id="4" name="Rectangle 3">
            <a:extLst>
              <a:ext uri="{FF2B5EF4-FFF2-40B4-BE49-F238E27FC236}">
                <a16:creationId xmlns:a16="http://schemas.microsoft.com/office/drawing/2014/main" id="{CEDA98D3-063C-4433-9BF1-637D2A834920}"/>
              </a:ext>
            </a:extLst>
          </p:cNvPr>
          <p:cNvSpPr/>
          <p:nvPr/>
        </p:nvSpPr>
        <p:spPr>
          <a:xfrm>
            <a:off x="320722" y="2097299"/>
            <a:ext cx="11559654" cy="60392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t>Building ethical technology is not easy. That doesn’t mean we can ignore the challenges! </a:t>
            </a:r>
          </a:p>
        </p:txBody>
      </p:sp>
      <p:sp>
        <p:nvSpPr>
          <p:cNvPr id="5" name="Rectangle 4">
            <a:extLst>
              <a:ext uri="{FF2B5EF4-FFF2-40B4-BE49-F238E27FC236}">
                <a16:creationId xmlns:a16="http://schemas.microsoft.com/office/drawing/2014/main" id="{C45AE544-BCC3-43D4-95E5-1B27F236428E}"/>
              </a:ext>
            </a:extLst>
          </p:cNvPr>
          <p:cNvSpPr/>
          <p:nvPr/>
        </p:nvSpPr>
        <p:spPr>
          <a:xfrm>
            <a:off x="416256" y="4575452"/>
            <a:ext cx="1520544" cy="523220"/>
          </a:xfrm>
          <a:prstGeom prst="rect">
            <a:avLst/>
          </a:prstGeom>
        </p:spPr>
        <p:txBody>
          <a:bodyPr wrap="none">
            <a:spAutoFit/>
          </a:bodyPr>
          <a:lstStyle/>
          <a:p>
            <a:r>
              <a:rPr lang="en-US" sz="2800" b="1" dirty="0"/>
              <a:t>How to…</a:t>
            </a:r>
          </a:p>
        </p:txBody>
      </p:sp>
    </p:spTree>
    <p:extLst>
      <p:ext uri="{BB962C8B-B14F-4D97-AF65-F5344CB8AC3E}">
        <p14:creationId xmlns:p14="http://schemas.microsoft.com/office/powerpoint/2010/main" val="853455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85932-34B7-4353-B10A-E54F04A90817}"/>
              </a:ext>
            </a:extLst>
          </p:cNvPr>
          <p:cNvSpPr>
            <a:spLocks noGrp="1"/>
          </p:cNvSpPr>
          <p:nvPr>
            <p:ph type="title"/>
          </p:nvPr>
        </p:nvSpPr>
        <p:spPr/>
        <p:txBody>
          <a:bodyPr/>
          <a:lstStyle/>
          <a:p>
            <a:r>
              <a:rPr lang="en-US" dirty="0"/>
              <a:t>Defining Success</a:t>
            </a:r>
          </a:p>
        </p:txBody>
      </p:sp>
      <p:sp>
        <p:nvSpPr>
          <p:cNvPr id="3" name="Content Placeholder 2">
            <a:extLst>
              <a:ext uri="{FF2B5EF4-FFF2-40B4-BE49-F238E27FC236}">
                <a16:creationId xmlns:a16="http://schemas.microsoft.com/office/drawing/2014/main" id="{0E13C5A8-90D9-4009-BFBF-66D2B226C895}"/>
              </a:ext>
            </a:extLst>
          </p:cNvPr>
          <p:cNvSpPr>
            <a:spLocks noGrp="1"/>
          </p:cNvSpPr>
          <p:nvPr>
            <p:ph sz="half" idx="1"/>
          </p:nvPr>
        </p:nvSpPr>
        <p:spPr>
          <a:xfrm>
            <a:off x="1205344" y="2011680"/>
            <a:ext cx="4754880" cy="3951798"/>
          </a:xfrm>
        </p:spPr>
        <p:txBody>
          <a:bodyPr>
            <a:normAutofit/>
          </a:bodyPr>
          <a:lstStyle/>
          <a:p>
            <a:pPr marL="0" indent="0">
              <a:buNone/>
            </a:pPr>
            <a:r>
              <a:rPr lang="en-US" sz="2400" dirty="0"/>
              <a:t>In CS, we typically think about </a:t>
            </a:r>
            <a:r>
              <a:rPr lang="en-US" sz="2400" dirty="0">
                <a:solidFill>
                  <a:schemeClr val="accent5"/>
                </a:solidFill>
              </a:rPr>
              <a:t>technical success</a:t>
            </a:r>
          </a:p>
          <a:p>
            <a:pPr lvl="1"/>
            <a:r>
              <a:rPr lang="en-US" dirty="0"/>
              <a:t>Does the technology function?</a:t>
            </a:r>
          </a:p>
          <a:p>
            <a:pPr lvl="1"/>
            <a:r>
              <a:rPr lang="en-US" dirty="0"/>
              <a:t>Does it achieve first-order objectives?</a:t>
            </a:r>
          </a:p>
          <a:p>
            <a:pPr marL="0" indent="0">
              <a:buNone/>
            </a:pPr>
            <a:r>
              <a:rPr lang="en-US" sz="2400" dirty="0"/>
              <a:t>Example metrics:</a:t>
            </a:r>
          </a:p>
          <a:p>
            <a:pPr lvl="1"/>
            <a:r>
              <a:rPr lang="en-US" dirty="0"/>
              <a:t>Test coverage and bug tracker</a:t>
            </a:r>
          </a:p>
          <a:p>
            <a:pPr lvl="1"/>
            <a:r>
              <a:rPr lang="en-US" dirty="0"/>
              <a:t>Crash reports</a:t>
            </a:r>
          </a:p>
          <a:p>
            <a:pPr lvl="1"/>
            <a:r>
              <a:rPr lang="en-US" dirty="0"/>
              <a:t>Benchmarks of speed, prediction accuracy, etc.</a:t>
            </a:r>
          </a:p>
          <a:p>
            <a:pPr lvl="1"/>
            <a:r>
              <a:rPr lang="en-US" dirty="0"/>
              <a:t>Counts of app installations, user clicks, pages viewed, interaction time, etc.</a:t>
            </a:r>
          </a:p>
          <a:p>
            <a:pPr lvl="1"/>
            <a:endParaRPr lang="en-US" dirty="0"/>
          </a:p>
        </p:txBody>
      </p:sp>
      <p:sp>
        <p:nvSpPr>
          <p:cNvPr id="4" name="Content Placeholder 3">
            <a:extLst>
              <a:ext uri="{FF2B5EF4-FFF2-40B4-BE49-F238E27FC236}">
                <a16:creationId xmlns:a16="http://schemas.microsoft.com/office/drawing/2014/main" id="{14AE6FD9-243A-4277-9075-0ABD8ABCBD8B}"/>
              </a:ext>
            </a:extLst>
          </p:cNvPr>
          <p:cNvSpPr>
            <a:spLocks noGrp="1"/>
          </p:cNvSpPr>
          <p:nvPr>
            <p:ph sz="half" idx="2"/>
          </p:nvPr>
        </p:nvSpPr>
        <p:spPr>
          <a:xfrm>
            <a:off x="6230391" y="2011679"/>
            <a:ext cx="5235390" cy="4450535"/>
          </a:xfrm>
        </p:spPr>
        <p:txBody>
          <a:bodyPr>
            <a:normAutofit/>
          </a:bodyPr>
          <a:lstStyle/>
          <a:p>
            <a:pPr marL="0" indent="0">
              <a:buNone/>
            </a:pPr>
            <a:r>
              <a:rPr lang="en-US" sz="2400" dirty="0"/>
              <a:t>VSD asks that we think about </a:t>
            </a:r>
            <a:r>
              <a:rPr lang="en-US" sz="2400" dirty="0">
                <a:solidFill>
                  <a:schemeClr val="accent2"/>
                </a:solidFill>
              </a:rPr>
              <a:t>technological success</a:t>
            </a:r>
          </a:p>
          <a:p>
            <a:pPr lvl="1"/>
            <a:r>
              <a:rPr lang="en-US" dirty="0"/>
              <a:t>Is the technology beneficial to stakeholders, society, the environment, etc.?</a:t>
            </a:r>
          </a:p>
          <a:p>
            <a:pPr lvl="1"/>
            <a:r>
              <a:rPr lang="en-US" dirty="0"/>
              <a:t>Is the technology fair or just?</a:t>
            </a:r>
          </a:p>
          <a:p>
            <a:pPr marL="0" indent="0">
              <a:buNone/>
            </a:pPr>
            <a:r>
              <a:rPr lang="en-US" sz="2400" dirty="0"/>
              <a:t>Example metrics:</a:t>
            </a:r>
          </a:p>
          <a:p>
            <a:pPr lvl="1"/>
            <a:r>
              <a:rPr lang="en-US" dirty="0"/>
              <a:t>Assessments of quality of life</a:t>
            </a:r>
          </a:p>
          <a:p>
            <a:pPr lvl="1"/>
            <a:r>
              <a:rPr lang="en-US" dirty="0"/>
              <a:t>Measures of bias</a:t>
            </a:r>
          </a:p>
          <a:p>
            <a:pPr lvl="1"/>
            <a:r>
              <a:rPr lang="en-US" dirty="0"/>
              <a:t>Reports of bullying, hate speech, etc.</a:t>
            </a:r>
          </a:p>
          <a:p>
            <a:pPr lvl="1"/>
            <a:r>
              <a:rPr lang="en-US" dirty="0"/>
              <a:t>Carbon footprint</a:t>
            </a:r>
          </a:p>
          <a:p>
            <a:pPr lvl="1"/>
            <a:endParaRPr lang="en-US" dirty="0"/>
          </a:p>
          <a:p>
            <a:pPr lvl="1"/>
            <a:endParaRPr lang="en-US" dirty="0"/>
          </a:p>
        </p:txBody>
      </p:sp>
    </p:spTree>
    <p:extLst>
      <p:ext uri="{BB962C8B-B14F-4D97-AF65-F5344CB8AC3E}">
        <p14:creationId xmlns:p14="http://schemas.microsoft.com/office/powerpoint/2010/main" val="3936727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E6F63-E3C7-4ED8-B17F-051637549D17}"/>
              </a:ext>
            </a:extLst>
          </p:cNvPr>
          <p:cNvSpPr>
            <a:spLocks noGrp="1"/>
          </p:cNvSpPr>
          <p:nvPr>
            <p:ph type="title"/>
          </p:nvPr>
        </p:nvSpPr>
        <p:spPr/>
        <p:txBody>
          <a:bodyPr/>
          <a:lstStyle/>
          <a:p>
            <a:r>
              <a:rPr lang="en-US" dirty="0"/>
              <a:t>Identifying Social Structures</a:t>
            </a:r>
          </a:p>
        </p:txBody>
      </p:sp>
      <p:sp>
        <p:nvSpPr>
          <p:cNvPr id="3" name="Content Placeholder 2">
            <a:extLst>
              <a:ext uri="{FF2B5EF4-FFF2-40B4-BE49-F238E27FC236}">
                <a16:creationId xmlns:a16="http://schemas.microsoft.com/office/drawing/2014/main" id="{D9E7661D-E1B6-4638-AE7D-CD58E3D22888}"/>
              </a:ext>
            </a:extLst>
          </p:cNvPr>
          <p:cNvSpPr>
            <a:spLocks noGrp="1"/>
          </p:cNvSpPr>
          <p:nvPr>
            <p:ph idx="1"/>
          </p:nvPr>
        </p:nvSpPr>
        <p:spPr>
          <a:xfrm>
            <a:off x="1202919" y="3005592"/>
            <a:ext cx="10450002" cy="3568231"/>
          </a:xfrm>
        </p:spPr>
        <p:txBody>
          <a:bodyPr>
            <a:normAutofit/>
          </a:bodyPr>
          <a:lstStyle/>
          <a:p>
            <a:pPr marL="0" indent="0">
              <a:buNone/>
            </a:pPr>
            <a:r>
              <a:rPr lang="en-US" sz="2600" dirty="0"/>
              <a:t>What are the benefits and costs of the technology?</a:t>
            </a:r>
          </a:p>
          <a:p>
            <a:pPr marL="0" indent="0">
              <a:buNone/>
            </a:pPr>
            <a:r>
              <a:rPr lang="en-US" sz="2600" dirty="0"/>
              <a:t>How are the benefits and costs distributed across individuals and society?</a:t>
            </a:r>
          </a:p>
          <a:p>
            <a:pPr marL="0" indent="0">
              <a:buNone/>
            </a:pPr>
            <a:r>
              <a:rPr lang="en-US" sz="2600" dirty="0"/>
              <a:t>Are there socio-economic or historical inequalities?</a:t>
            </a:r>
          </a:p>
          <a:p>
            <a:pPr marL="0" indent="0">
              <a:buNone/>
            </a:pPr>
            <a:r>
              <a:rPr lang="en-US" sz="2600" dirty="0"/>
              <a:t>How could the technology change the activity into which it is introduced?</a:t>
            </a:r>
          </a:p>
          <a:p>
            <a:pPr marL="0" indent="0">
              <a:buNone/>
            </a:pPr>
            <a:r>
              <a:rPr lang="en-US" sz="2600" dirty="0"/>
              <a:t>How will social structures change over time?</a:t>
            </a:r>
          </a:p>
        </p:txBody>
      </p:sp>
      <p:sp>
        <p:nvSpPr>
          <p:cNvPr id="4" name="Rectangle 3">
            <a:extLst>
              <a:ext uri="{FF2B5EF4-FFF2-40B4-BE49-F238E27FC236}">
                <a16:creationId xmlns:a16="http://schemas.microsoft.com/office/drawing/2014/main" id="{5A03CDB5-385F-420E-ACED-72BF189A1C24}"/>
              </a:ext>
            </a:extLst>
          </p:cNvPr>
          <p:cNvSpPr/>
          <p:nvPr/>
        </p:nvSpPr>
        <p:spPr>
          <a:xfrm>
            <a:off x="536997" y="2097299"/>
            <a:ext cx="11115924" cy="603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All technology is socially situated. What is the social structure around your technology?</a:t>
            </a:r>
          </a:p>
        </p:txBody>
      </p:sp>
      <p:sp>
        <p:nvSpPr>
          <p:cNvPr id="5" name="Speech Bubble: Rectangle 4">
            <a:extLst>
              <a:ext uri="{FF2B5EF4-FFF2-40B4-BE49-F238E27FC236}">
                <a16:creationId xmlns:a16="http://schemas.microsoft.com/office/drawing/2014/main" id="{62052BE3-5AFF-427B-9642-286F2F7B3AAA}"/>
              </a:ext>
            </a:extLst>
          </p:cNvPr>
          <p:cNvSpPr/>
          <p:nvPr/>
        </p:nvSpPr>
        <p:spPr>
          <a:xfrm>
            <a:off x="7786255" y="5440217"/>
            <a:ext cx="3971636" cy="1244441"/>
          </a:xfrm>
          <a:prstGeom prst="wedgeRectCallout">
            <a:avLst>
              <a:gd name="adj1" fmla="val -42926"/>
              <a:gd name="adj2" fmla="val -76293"/>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Answering these questions requires empirical inquiry!</a:t>
            </a:r>
          </a:p>
        </p:txBody>
      </p:sp>
    </p:spTree>
    <p:extLst>
      <p:ext uri="{BB962C8B-B14F-4D97-AF65-F5344CB8AC3E}">
        <p14:creationId xmlns:p14="http://schemas.microsoft.com/office/powerpoint/2010/main" val="1477191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38820-AB83-43E2-A3A4-771CEC53E01C}"/>
              </a:ext>
            </a:extLst>
          </p:cNvPr>
          <p:cNvSpPr>
            <a:spLocks noGrp="1"/>
          </p:cNvSpPr>
          <p:nvPr>
            <p:ph type="title"/>
          </p:nvPr>
        </p:nvSpPr>
        <p:spPr/>
        <p:txBody>
          <a:bodyPr/>
          <a:lstStyle/>
          <a:p>
            <a:r>
              <a:rPr lang="en-US" dirty="0"/>
              <a:t>Identifying Stakeholders</a:t>
            </a:r>
          </a:p>
        </p:txBody>
      </p:sp>
      <p:sp>
        <p:nvSpPr>
          <p:cNvPr id="4" name="Text Placeholder 3">
            <a:extLst>
              <a:ext uri="{FF2B5EF4-FFF2-40B4-BE49-F238E27FC236}">
                <a16:creationId xmlns:a16="http://schemas.microsoft.com/office/drawing/2014/main" id="{6D285727-7D36-4CD1-8BDB-8C2E4C992347}"/>
              </a:ext>
            </a:extLst>
          </p:cNvPr>
          <p:cNvSpPr>
            <a:spLocks noGrp="1"/>
          </p:cNvSpPr>
          <p:nvPr>
            <p:ph type="body" idx="1"/>
          </p:nvPr>
        </p:nvSpPr>
        <p:spPr>
          <a:xfrm>
            <a:off x="399784" y="2747453"/>
            <a:ext cx="5562104" cy="474760"/>
          </a:xfrm>
        </p:spPr>
        <p:txBody>
          <a:bodyPr>
            <a:noAutofit/>
          </a:bodyPr>
          <a:lstStyle/>
          <a:p>
            <a:pPr algn="ctr"/>
            <a:r>
              <a:rPr lang="en-US" sz="2400" dirty="0"/>
              <a:t>Direct Stakeholders</a:t>
            </a:r>
          </a:p>
        </p:txBody>
      </p:sp>
      <p:sp>
        <p:nvSpPr>
          <p:cNvPr id="5" name="Content Placeholder 4">
            <a:extLst>
              <a:ext uri="{FF2B5EF4-FFF2-40B4-BE49-F238E27FC236}">
                <a16:creationId xmlns:a16="http://schemas.microsoft.com/office/drawing/2014/main" id="{8C99987D-2ABB-4781-8336-C35A32F5AF08}"/>
              </a:ext>
            </a:extLst>
          </p:cNvPr>
          <p:cNvSpPr>
            <a:spLocks noGrp="1"/>
          </p:cNvSpPr>
          <p:nvPr>
            <p:ph sz="half" idx="2"/>
          </p:nvPr>
        </p:nvSpPr>
        <p:spPr>
          <a:xfrm>
            <a:off x="399784" y="3222215"/>
            <a:ext cx="5562104" cy="3566160"/>
          </a:xfrm>
        </p:spPr>
        <p:txBody>
          <a:bodyPr>
            <a:normAutofit fontScale="77500" lnSpcReduction="20000"/>
          </a:bodyPr>
          <a:lstStyle/>
          <a:p>
            <a:pPr marL="0" indent="0">
              <a:buNone/>
            </a:pPr>
            <a:r>
              <a:rPr lang="en-US" dirty="0"/>
              <a:t>The sponsor (your employer, etc.)</a:t>
            </a:r>
          </a:p>
          <a:p>
            <a:pPr marL="0" indent="0">
              <a:buNone/>
            </a:pPr>
            <a:r>
              <a:rPr lang="en-US" dirty="0"/>
              <a:t>Members of the design team</a:t>
            </a:r>
          </a:p>
          <a:p>
            <a:pPr marL="0" indent="0">
              <a:buNone/>
            </a:pPr>
            <a:r>
              <a:rPr lang="en-US" dirty="0"/>
              <a:t>Demographically diverse users</a:t>
            </a:r>
          </a:p>
          <a:p>
            <a:pPr lvl="1"/>
            <a:r>
              <a:rPr lang="en-US" dirty="0"/>
              <a:t>Races and ethnicities, men and women, LGBTQIA, differently abled, US vs. non-US, …</a:t>
            </a:r>
          </a:p>
          <a:p>
            <a:pPr marL="0" indent="0">
              <a:buNone/>
            </a:pPr>
            <a:r>
              <a:rPr lang="en-US" dirty="0"/>
              <a:t>Special populations</a:t>
            </a:r>
          </a:p>
          <a:p>
            <a:pPr lvl="1"/>
            <a:r>
              <a:rPr lang="en-US" dirty="0"/>
              <a:t>Children, the elderly, victims of intimate partner violence, families living in poverty, the incarcerated, indigenous peoples, the homeless, religious minorities, non-technology users, celebrities</a:t>
            </a:r>
          </a:p>
          <a:p>
            <a:pPr marL="0" indent="0">
              <a:buNone/>
            </a:pPr>
            <a:r>
              <a:rPr lang="en-US" dirty="0"/>
              <a:t>Roles</a:t>
            </a:r>
          </a:p>
          <a:p>
            <a:pPr lvl="1"/>
            <a:r>
              <a:rPr lang="en-US" dirty="0"/>
              <a:t>Content creators, content consumers, power users, …</a:t>
            </a:r>
          </a:p>
        </p:txBody>
      </p:sp>
      <p:sp>
        <p:nvSpPr>
          <p:cNvPr id="6" name="Text Placeholder 5">
            <a:extLst>
              <a:ext uri="{FF2B5EF4-FFF2-40B4-BE49-F238E27FC236}">
                <a16:creationId xmlns:a16="http://schemas.microsoft.com/office/drawing/2014/main" id="{2FB4E963-FE52-45FD-8FFE-356597F87671}"/>
              </a:ext>
            </a:extLst>
          </p:cNvPr>
          <p:cNvSpPr>
            <a:spLocks noGrp="1"/>
          </p:cNvSpPr>
          <p:nvPr>
            <p:ph type="body" sz="quarter" idx="3"/>
          </p:nvPr>
        </p:nvSpPr>
        <p:spPr>
          <a:xfrm>
            <a:off x="6231230" y="2747453"/>
            <a:ext cx="5434812" cy="474760"/>
          </a:xfrm>
        </p:spPr>
        <p:txBody>
          <a:bodyPr>
            <a:normAutofit/>
          </a:bodyPr>
          <a:lstStyle/>
          <a:p>
            <a:pPr algn="ctr"/>
            <a:r>
              <a:rPr lang="en-US" sz="2400" dirty="0"/>
              <a:t>Indirect Stakeholders</a:t>
            </a:r>
          </a:p>
        </p:txBody>
      </p:sp>
      <p:sp>
        <p:nvSpPr>
          <p:cNvPr id="7" name="Content Placeholder 6">
            <a:extLst>
              <a:ext uri="{FF2B5EF4-FFF2-40B4-BE49-F238E27FC236}">
                <a16:creationId xmlns:a16="http://schemas.microsoft.com/office/drawing/2014/main" id="{F29EC4BE-AB0B-49F9-BA21-1962CBAEC675}"/>
              </a:ext>
            </a:extLst>
          </p:cNvPr>
          <p:cNvSpPr>
            <a:spLocks noGrp="1"/>
          </p:cNvSpPr>
          <p:nvPr>
            <p:ph sz="quarter" idx="4"/>
          </p:nvPr>
        </p:nvSpPr>
        <p:spPr>
          <a:xfrm>
            <a:off x="6231229" y="3222213"/>
            <a:ext cx="5434813" cy="3566160"/>
          </a:xfrm>
        </p:spPr>
        <p:txBody>
          <a:bodyPr>
            <a:normAutofit fontScale="77500" lnSpcReduction="20000"/>
          </a:bodyPr>
          <a:lstStyle/>
          <a:p>
            <a:pPr marL="0" indent="0">
              <a:buNone/>
            </a:pPr>
            <a:r>
              <a:rPr lang="en-US" dirty="0"/>
              <a:t>Bystanders</a:t>
            </a:r>
          </a:p>
          <a:p>
            <a:pPr lvl="1"/>
            <a:r>
              <a:rPr lang="en-US" dirty="0"/>
              <a:t>Those who are around your users</a:t>
            </a:r>
          </a:p>
          <a:p>
            <a:pPr lvl="1"/>
            <a:r>
              <a:rPr lang="en-US" dirty="0"/>
              <a:t>E.g. pedestrians near an autonomous car</a:t>
            </a:r>
          </a:p>
          <a:p>
            <a:pPr marL="0" indent="0">
              <a:buNone/>
            </a:pPr>
            <a:r>
              <a:rPr lang="en-US" dirty="0"/>
              <a:t>“Human data points”</a:t>
            </a:r>
          </a:p>
          <a:p>
            <a:pPr lvl="1"/>
            <a:r>
              <a:rPr lang="en-US" dirty="0"/>
              <a:t>Those who are passively surveilled by your system</a:t>
            </a:r>
          </a:p>
          <a:p>
            <a:pPr marL="0" indent="0">
              <a:buNone/>
            </a:pPr>
            <a:r>
              <a:rPr lang="en-US" dirty="0"/>
              <a:t>Civil society</a:t>
            </a:r>
          </a:p>
          <a:p>
            <a:pPr lvl="1"/>
            <a:r>
              <a:rPr lang="en-US" dirty="0"/>
              <a:t>E.g. people who aren’t on social media are still impacted by disinformation</a:t>
            </a:r>
          </a:p>
          <a:p>
            <a:pPr lvl="1"/>
            <a:r>
              <a:rPr lang="en-US" dirty="0"/>
              <a:t>People who care deeply about the issues or problem being addressed</a:t>
            </a:r>
          </a:p>
          <a:p>
            <a:pPr marL="0" indent="0">
              <a:buNone/>
            </a:pPr>
            <a:r>
              <a:rPr lang="en-US" dirty="0"/>
              <a:t>Those without access</a:t>
            </a:r>
          </a:p>
          <a:p>
            <a:pPr lvl="1"/>
            <a:r>
              <a:rPr lang="en-US" dirty="0"/>
              <a:t>Barriers include: cost, education, availability of necessary hardware and/or infrastructure, institutional censorship…</a:t>
            </a:r>
          </a:p>
        </p:txBody>
      </p:sp>
      <p:sp>
        <p:nvSpPr>
          <p:cNvPr id="10" name="Rectangle 9">
            <a:extLst>
              <a:ext uri="{FF2B5EF4-FFF2-40B4-BE49-F238E27FC236}">
                <a16:creationId xmlns:a16="http://schemas.microsoft.com/office/drawing/2014/main" id="{EEDFEE07-B83A-4AEE-851E-083776342062}"/>
              </a:ext>
            </a:extLst>
          </p:cNvPr>
          <p:cNvSpPr/>
          <p:nvPr/>
        </p:nvSpPr>
        <p:spPr>
          <a:xfrm>
            <a:off x="1783434" y="1965731"/>
            <a:ext cx="8625131" cy="603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Whose values are impacted by a piece of technology?</a:t>
            </a:r>
          </a:p>
        </p:txBody>
      </p:sp>
    </p:spTree>
    <p:extLst>
      <p:ext uri="{BB962C8B-B14F-4D97-AF65-F5344CB8AC3E}">
        <p14:creationId xmlns:p14="http://schemas.microsoft.com/office/powerpoint/2010/main" val="1019076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74C75A3-ECE4-413F-A541-014E36ABCBDE}"/>
              </a:ext>
            </a:extLst>
          </p:cNvPr>
          <p:cNvSpPr>
            <a:spLocks noGrp="1"/>
          </p:cNvSpPr>
          <p:nvPr>
            <p:ph type="title"/>
          </p:nvPr>
        </p:nvSpPr>
        <p:spPr/>
        <p:txBody>
          <a:bodyPr/>
          <a:lstStyle/>
          <a:p>
            <a:r>
              <a:rPr lang="en-US" dirty="0"/>
              <a:t>Filtering Stakeholders</a:t>
            </a:r>
          </a:p>
        </p:txBody>
      </p:sp>
      <p:sp>
        <p:nvSpPr>
          <p:cNvPr id="8" name="Content Placeholder 7">
            <a:extLst>
              <a:ext uri="{FF2B5EF4-FFF2-40B4-BE49-F238E27FC236}">
                <a16:creationId xmlns:a16="http://schemas.microsoft.com/office/drawing/2014/main" id="{7EF94EEF-9643-472F-8552-CCF4BD12CDDE}"/>
              </a:ext>
            </a:extLst>
          </p:cNvPr>
          <p:cNvSpPr>
            <a:spLocks noGrp="1"/>
          </p:cNvSpPr>
          <p:nvPr>
            <p:ph idx="1"/>
          </p:nvPr>
        </p:nvSpPr>
        <p:spPr/>
        <p:txBody>
          <a:bodyPr>
            <a:normAutofit/>
          </a:bodyPr>
          <a:lstStyle/>
          <a:p>
            <a:pPr marL="0" indent="0">
              <a:buNone/>
            </a:pPr>
            <a:r>
              <a:rPr lang="en-US" sz="2400" dirty="0"/>
              <a:t>It is tempting to be overly comprehensive when enumerating stakeholders…</a:t>
            </a:r>
          </a:p>
          <a:p>
            <a:pPr marL="0" indent="0">
              <a:buNone/>
            </a:pPr>
            <a:r>
              <a:rPr lang="en-US" sz="2400" dirty="0"/>
              <a:t>But not every impacted individual has legitimate values at play</a:t>
            </a:r>
          </a:p>
          <a:p>
            <a:pPr marL="0" indent="0">
              <a:buNone/>
            </a:pPr>
            <a:r>
              <a:rPr lang="en-US" sz="2400" dirty="0"/>
              <a:t>Examples:</a:t>
            </a:r>
          </a:p>
          <a:p>
            <a:pPr lvl="1"/>
            <a:r>
              <a:rPr lang="en-US" sz="2400" dirty="0"/>
              <a:t>Foreign election meddlers are affected by content moderation, want to protect their “free speech”</a:t>
            </a:r>
          </a:p>
          <a:p>
            <a:pPr lvl="1"/>
            <a:r>
              <a:rPr lang="en-US" sz="2400" dirty="0"/>
              <a:t>Dictatorships are impacted by universal encryption, want unfettered surveillance capabilities</a:t>
            </a:r>
          </a:p>
          <a:p>
            <a:pPr lvl="1"/>
            <a:r>
              <a:rPr lang="en-US" sz="2400" dirty="0"/>
              <a:t>Cyber criminals want to steal things, are against cybersecurity measures</a:t>
            </a:r>
          </a:p>
          <a:p>
            <a:pPr marL="0" indent="0">
              <a:buNone/>
            </a:pPr>
            <a:r>
              <a:rPr lang="en-US" sz="2400" dirty="0"/>
              <a:t>These stakeholders are </a:t>
            </a:r>
            <a:r>
              <a:rPr lang="en-US" sz="2400" dirty="0">
                <a:solidFill>
                  <a:schemeClr val="accent6"/>
                </a:solidFill>
              </a:rPr>
              <a:t>not legitimate</a:t>
            </a:r>
            <a:r>
              <a:rPr lang="en-US" sz="2400" dirty="0"/>
              <a:t>, may be </a:t>
            </a:r>
            <a:r>
              <a:rPr lang="en-US" sz="2400" dirty="0">
                <a:solidFill>
                  <a:schemeClr val="accent4"/>
                </a:solidFill>
              </a:rPr>
              <a:t>safely ignored</a:t>
            </a:r>
          </a:p>
        </p:txBody>
      </p:sp>
    </p:spTree>
    <p:extLst>
      <p:ext uri="{BB962C8B-B14F-4D97-AF65-F5344CB8AC3E}">
        <p14:creationId xmlns:p14="http://schemas.microsoft.com/office/powerpoint/2010/main" val="2033339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1A695-4BBB-49D2-95AB-9A9EB147992E}"/>
              </a:ext>
            </a:extLst>
          </p:cNvPr>
          <p:cNvSpPr>
            <a:spLocks noGrp="1"/>
          </p:cNvSpPr>
          <p:nvPr>
            <p:ph type="title"/>
          </p:nvPr>
        </p:nvSpPr>
        <p:spPr/>
        <p:txBody>
          <a:bodyPr/>
          <a:lstStyle/>
          <a:p>
            <a:r>
              <a:rPr lang="en-US" dirty="0"/>
              <a:t>Identifying the Full Range of Values</a:t>
            </a:r>
          </a:p>
        </p:txBody>
      </p:sp>
      <p:sp>
        <p:nvSpPr>
          <p:cNvPr id="7" name="Content Placeholder 6">
            <a:extLst>
              <a:ext uri="{FF2B5EF4-FFF2-40B4-BE49-F238E27FC236}">
                <a16:creationId xmlns:a16="http://schemas.microsoft.com/office/drawing/2014/main" id="{12CAE315-2ACE-48E3-AFD3-2B0F94A4A9FE}"/>
              </a:ext>
            </a:extLst>
          </p:cNvPr>
          <p:cNvSpPr>
            <a:spLocks noGrp="1"/>
          </p:cNvSpPr>
          <p:nvPr>
            <p:ph idx="1"/>
          </p:nvPr>
        </p:nvSpPr>
        <p:spPr>
          <a:xfrm>
            <a:off x="1202919" y="2879387"/>
            <a:ext cx="9784080" cy="3741907"/>
          </a:xfrm>
        </p:spPr>
        <p:txBody>
          <a:bodyPr>
            <a:normAutofit/>
          </a:bodyPr>
          <a:lstStyle/>
          <a:p>
            <a:pPr marL="0" indent="0">
              <a:buNone/>
            </a:pPr>
            <a:r>
              <a:rPr lang="en-US" dirty="0"/>
              <a:t>Some values are universal: accessibility, justice, human rights, privacy</a:t>
            </a:r>
          </a:p>
          <a:p>
            <a:pPr marL="0" indent="0">
              <a:buNone/>
            </a:pPr>
            <a:r>
              <a:rPr lang="en-US" dirty="0"/>
              <a:t>Others are tied to specific stakeholders and social contexts</a:t>
            </a:r>
          </a:p>
          <a:p>
            <a:pPr marL="0" indent="0">
              <a:buNone/>
            </a:pPr>
            <a:r>
              <a:rPr lang="en-US" dirty="0"/>
              <a:t>Identifying implicated values</a:t>
            </a:r>
          </a:p>
          <a:p>
            <a:pPr marL="685800" lvl="1" indent="-457200">
              <a:buFont typeface="Wingdings" pitchFamily="2" charset="2"/>
              <a:buAutoNum type="arabicPeriod"/>
            </a:pPr>
            <a:r>
              <a:rPr lang="en-US" dirty="0"/>
              <a:t>Grounded in a thorough conceptual and empirical understanding of the relevant features of the social situation</a:t>
            </a:r>
          </a:p>
          <a:p>
            <a:pPr marL="685800" lvl="1" indent="-457200">
              <a:buFont typeface="Wingdings" pitchFamily="2" charset="2"/>
              <a:buAutoNum type="arabicPeriod"/>
            </a:pPr>
            <a:r>
              <a:rPr lang="en-US" dirty="0"/>
              <a:t>Informed by experience/knowledge from similar technologies or design decisions (case studies, etc.)</a:t>
            </a:r>
          </a:p>
          <a:p>
            <a:pPr marL="685800" lvl="1" indent="-457200">
              <a:buAutoNum type="arabicPeriod"/>
            </a:pPr>
            <a:r>
              <a:rPr lang="en-US" dirty="0"/>
              <a:t>Refined through empirical investigation</a:t>
            </a:r>
          </a:p>
          <a:p>
            <a:pPr marL="0" indent="0">
              <a:buNone/>
            </a:pPr>
            <a:r>
              <a:rPr lang="en-US" dirty="0"/>
              <a:t>Reflect on the </a:t>
            </a:r>
            <a:r>
              <a:rPr lang="en-US" dirty="0">
                <a:solidFill>
                  <a:schemeClr val="accent2"/>
                </a:solidFill>
              </a:rPr>
              <a:t>scale of impacts </a:t>
            </a:r>
            <a:r>
              <a:rPr lang="en-US" dirty="0"/>
              <a:t>to various stakeholders – focus on the major challenges</a:t>
            </a:r>
          </a:p>
        </p:txBody>
      </p:sp>
      <p:sp>
        <p:nvSpPr>
          <p:cNvPr id="8" name="Rectangle 7">
            <a:extLst>
              <a:ext uri="{FF2B5EF4-FFF2-40B4-BE49-F238E27FC236}">
                <a16:creationId xmlns:a16="http://schemas.microsoft.com/office/drawing/2014/main" id="{F65035CD-E34A-442B-8280-AF56BC2A6810}"/>
              </a:ext>
            </a:extLst>
          </p:cNvPr>
          <p:cNvSpPr/>
          <p:nvPr/>
        </p:nvSpPr>
        <p:spPr>
          <a:xfrm>
            <a:off x="1269242" y="1965731"/>
            <a:ext cx="9662615" cy="603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What values are relevant to different, legitimate stakeholders?</a:t>
            </a:r>
          </a:p>
        </p:txBody>
      </p:sp>
    </p:spTree>
    <p:extLst>
      <p:ext uri="{BB962C8B-B14F-4D97-AF65-F5344CB8AC3E}">
        <p14:creationId xmlns:p14="http://schemas.microsoft.com/office/powerpoint/2010/main" val="3348093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59B3E-F942-44D9-A57B-012B9961AE68}"/>
              </a:ext>
            </a:extLst>
          </p:cNvPr>
          <p:cNvSpPr>
            <a:spLocks noGrp="1"/>
          </p:cNvSpPr>
          <p:nvPr>
            <p:ph type="title"/>
          </p:nvPr>
        </p:nvSpPr>
        <p:spPr>
          <a:xfrm>
            <a:off x="1202919" y="284176"/>
            <a:ext cx="9784080" cy="1508760"/>
          </a:xfrm>
        </p:spPr>
        <p:txBody>
          <a:bodyPr>
            <a:normAutofit/>
          </a:bodyPr>
          <a:lstStyle/>
          <a:p>
            <a:r>
              <a:rPr lang="en-US"/>
              <a:t>Values and Technology</a:t>
            </a:r>
            <a:endParaRPr lang="en-US" dirty="0"/>
          </a:p>
        </p:txBody>
      </p:sp>
      <p:graphicFrame>
        <p:nvGraphicFramePr>
          <p:cNvPr id="16" name="Content Placeholder 2">
            <a:extLst>
              <a:ext uri="{FF2B5EF4-FFF2-40B4-BE49-F238E27FC236}">
                <a16:creationId xmlns:a16="http://schemas.microsoft.com/office/drawing/2014/main" id="{45C740BB-20FB-4465-8DDD-200672BEC386}"/>
              </a:ext>
            </a:extLst>
          </p:cNvPr>
          <p:cNvGraphicFramePr>
            <a:graphicFrameLocks noGrp="1"/>
          </p:cNvGraphicFramePr>
          <p:nvPr>
            <p:ph idx="1"/>
            <p:extLst>
              <p:ext uri="{D42A27DB-BD31-4B8C-83A1-F6EECF244321}">
                <p14:modId xmlns:p14="http://schemas.microsoft.com/office/powerpoint/2010/main" val="2222520095"/>
              </p:ext>
            </p:extLst>
          </p:nvPr>
        </p:nvGraphicFramePr>
        <p:xfrm>
          <a:off x="596632" y="2321780"/>
          <a:ext cx="10996654" cy="2957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6170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21C2B-FE5D-4477-B105-7213A78A2BB5}"/>
              </a:ext>
            </a:extLst>
          </p:cNvPr>
          <p:cNvSpPr>
            <a:spLocks noGrp="1"/>
          </p:cNvSpPr>
          <p:nvPr>
            <p:ph type="title"/>
          </p:nvPr>
        </p:nvSpPr>
        <p:spPr>
          <a:xfrm>
            <a:off x="1202919" y="284176"/>
            <a:ext cx="9784080" cy="1508760"/>
          </a:xfrm>
        </p:spPr>
        <p:txBody>
          <a:bodyPr>
            <a:normAutofit/>
          </a:bodyPr>
          <a:lstStyle/>
          <a:p>
            <a:r>
              <a:rPr lang="en-US" dirty="0"/>
              <a:t>Example Values</a:t>
            </a:r>
          </a:p>
        </p:txBody>
      </p:sp>
      <p:graphicFrame>
        <p:nvGraphicFramePr>
          <p:cNvPr id="7" name="Content Placeholder 2">
            <a:extLst>
              <a:ext uri="{FF2B5EF4-FFF2-40B4-BE49-F238E27FC236}">
                <a16:creationId xmlns:a16="http://schemas.microsoft.com/office/drawing/2014/main" id="{A5CB9646-BB81-4612-B700-91472DE33241}"/>
              </a:ext>
            </a:extLst>
          </p:cNvPr>
          <p:cNvGraphicFramePr>
            <a:graphicFrameLocks noGrp="1"/>
          </p:cNvGraphicFramePr>
          <p:nvPr>
            <p:ph idx="1"/>
            <p:extLst>
              <p:ext uri="{D42A27DB-BD31-4B8C-83A1-F6EECF244321}">
                <p14:modId xmlns:p14="http://schemas.microsoft.com/office/powerpoint/2010/main" val="2110401009"/>
              </p:ext>
            </p:extLst>
          </p:nvPr>
        </p:nvGraphicFramePr>
        <p:xfrm>
          <a:off x="381663" y="2170706"/>
          <a:ext cx="11306754" cy="4182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5794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21C2B-FE5D-4477-B105-7213A78A2BB5}"/>
              </a:ext>
            </a:extLst>
          </p:cNvPr>
          <p:cNvSpPr>
            <a:spLocks noGrp="1"/>
          </p:cNvSpPr>
          <p:nvPr>
            <p:ph type="title"/>
          </p:nvPr>
        </p:nvSpPr>
        <p:spPr>
          <a:xfrm>
            <a:off x="1202919" y="284176"/>
            <a:ext cx="9784080" cy="1508760"/>
          </a:xfrm>
        </p:spPr>
        <p:txBody>
          <a:bodyPr>
            <a:normAutofit/>
          </a:bodyPr>
          <a:lstStyle/>
          <a:p>
            <a:r>
              <a:rPr lang="en-US" dirty="0"/>
              <a:t>Example Values</a:t>
            </a:r>
          </a:p>
        </p:txBody>
      </p:sp>
      <p:graphicFrame>
        <p:nvGraphicFramePr>
          <p:cNvPr id="5" name="Content Placeholder 2">
            <a:extLst>
              <a:ext uri="{FF2B5EF4-FFF2-40B4-BE49-F238E27FC236}">
                <a16:creationId xmlns:a16="http://schemas.microsoft.com/office/drawing/2014/main" id="{BF5DD5B4-CBD9-482D-91F8-F53F42DFF3D2}"/>
              </a:ext>
            </a:extLst>
          </p:cNvPr>
          <p:cNvGraphicFramePr>
            <a:graphicFrameLocks noGrp="1"/>
          </p:cNvGraphicFramePr>
          <p:nvPr>
            <p:ph idx="1"/>
            <p:extLst>
              <p:ext uri="{D42A27DB-BD31-4B8C-83A1-F6EECF244321}">
                <p14:modId xmlns:p14="http://schemas.microsoft.com/office/powerpoint/2010/main" val="162767761"/>
              </p:ext>
            </p:extLst>
          </p:nvPr>
        </p:nvGraphicFramePr>
        <p:xfrm>
          <a:off x="1203325" y="2476595"/>
          <a:ext cx="9783763" cy="3416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8028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DD358-CF37-4879-B660-6802F522B212}"/>
              </a:ext>
            </a:extLst>
          </p:cNvPr>
          <p:cNvSpPr>
            <a:spLocks noGrp="1"/>
          </p:cNvSpPr>
          <p:nvPr>
            <p:ph type="title"/>
          </p:nvPr>
        </p:nvSpPr>
        <p:spPr>
          <a:xfrm>
            <a:off x="1202919" y="284176"/>
            <a:ext cx="9784080" cy="1508760"/>
          </a:xfrm>
        </p:spPr>
        <p:txBody>
          <a:bodyPr>
            <a:normAutofit/>
          </a:bodyPr>
          <a:lstStyle/>
          <a:p>
            <a:r>
              <a:rPr lang="en-US" dirty="0"/>
              <a:t>Example Values</a:t>
            </a:r>
          </a:p>
        </p:txBody>
      </p:sp>
      <p:graphicFrame>
        <p:nvGraphicFramePr>
          <p:cNvPr id="5" name="Content Placeholder 2">
            <a:extLst>
              <a:ext uri="{FF2B5EF4-FFF2-40B4-BE49-F238E27FC236}">
                <a16:creationId xmlns:a16="http://schemas.microsoft.com/office/drawing/2014/main" id="{7D25A808-C18B-4AA5-B269-442CD6B6542C}"/>
              </a:ext>
            </a:extLst>
          </p:cNvPr>
          <p:cNvGraphicFramePr>
            <a:graphicFrameLocks noGrp="1"/>
          </p:cNvGraphicFramePr>
          <p:nvPr>
            <p:ph idx="1"/>
            <p:extLst>
              <p:ext uri="{D42A27DB-BD31-4B8C-83A1-F6EECF244321}">
                <p14:modId xmlns:p14="http://schemas.microsoft.com/office/powerpoint/2010/main" val="1203462614"/>
              </p:ext>
            </p:extLst>
          </p:nvPr>
        </p:nvGraphicFramePr>
        <p:xfrm>
          <a:off x="1203325" y="2476595"/>
          <a:ext cx="9783763" cy="3416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5266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C06C5-91FF-4FE7-9329-8ECAC7C98B21}"/>
              </a:ext>
            </a:extLst>
          </p:cNvPr>
          <p:cNvSpPr>
            <a:spLocks noGrp="1"/>
          </p:cNvSpPr>
          <p:nvPr>
            <p:ph type="title"/>
          </p:nvPr>
        </p:nvSpPr>
        <p:spPr/>
        <p:txBody>
          <a:bodyPr/>
          <a:lstStyle/>
          <a:p>
            <a:r>
              <a:rPr lang="en-US" dirty="0"/>
              <a:t>Addressing Value Tensions</a:t>
            </a:r>
          </a:p>
        </p:txBody>
      </p:sp>
      <p:graphicFrame>
        <p:nvGraphicFramePr>
          <p:cNvPr id="9" name="Diagram 8">
            <a:extLst>
              <a:ext uri="{FF2B5EF4-FFF2-40B4-BE49-F238E27FC236}">
                <a16:creationId xmlns:a16="http://schemas.microsoft.com/office/drawing/2014/main" id="{0060B16E-BFB0-4214-ABE4-813266B15A8D}"/>
              </a:ext>
            </a:extLst>
          </p:cNvPr>
          <p:cNvGraphicFramePr/>
          <p:nvPr>
            <p:extLst>
              <p:ext uri="{D42A27DB-BD31-4B8C-83A1-F6EECF244321}">
                <p14:modId xmlns:p14="http://schemas.microsoft.com/office/powerpoint/2010/main" val="674825227"/>
              </p:ext>
            </p:extLst>
          </p:nvPr>
        </p:nvGraphicFramePr>
        <p:xfrm>
          <a:off x="7967207" y="1542554"/>
          <a:ext cx="3978037" cy="4562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a:extLst>
              <a:ext uri="{FF2B5EF4-FFF2-40B4-BE49-F238E27FC236}">
                <a16:creationId xmlns:a16="http://schemas.microsoft.com/office/drawing/2014/main" id="{3B3BFA40-458D-4EDC-A99E-6C2B814EBA71}"/>
              </a:ext>
            </a:extLst>
          </p:cNvPr>
          <p:cNvSpPr>
            <a:spLocks noGrp="1"/>
          </p:cNvSpPr>
          <p:nvPr>
            <p:ph idx="1"/>
          </p:nvPr>
        </p:nvSpPr>
        <p:spPr>
          <a:xfrm>
            <a:off x="572494" y="2011680"/>
            <a:ext cx="8269356" cy="4846320"/>
          </a:xfrm>
        </p:spPr>
        <p:txBody>
          <a:bodyPr>
            <a:normAutofit/>
          </a:bodyPr>
          <a:lstStyle/>
          <a:p>
            <a:pPr marL="0" indent="0">
              <a:buNone/>
            </a:pPr>
            <a:r>
              <a:rPr lang="en-US" sz="2400" dirty="0"/>
              <a:t>The </a:t>
            </a:r>
            <a:r>
              <a:rPr lang="en-US" sz="2400" dirty="0">
                <a:solidFill>
                  <a:schemeClr val="accent5"/>
                </a:solidFill>
              </a:rPr>
              <a:t>most challenging step </a:t>
            </a:r>
            <a:r>
              <a:rPr lang="en-US" sz="2400" dirty="0"/>
              <a:t>in VSD, by far</a:t>
            </a:r>
          </a:p>
          <a:p>
            <a:pPr lvl="1"/>
            <a:r>
              <a:rPr lang="en-US" sz="2200" dirty="0"/>
              <a:t>This is where the hard choices happen</a:t>
            </a:r>
          </a:p>
          <a:p>
            <a:pPr marL="0" indent="0">
              <a:buNone/>
            </a:pPr>
            <a:r>
              <a:rPr lang="en-US" sz="2400" dirty="0"/>
              <a:t>What are the core values that cannot be violated?</a:t>
            </a:r>
          </a:p>
          <a:p>
            <a:pPr marL="0" indent="0">
              <a:buNone/>
            </a:pPr>
            <a:r>
              <a:rPr lang="en-US" sz="2400" dirty="0"/>
              <a:t>Which tensions can be addressed through:</a:t>
            </a:r>
          </a:p>
          <a:p>
            <a:pPr lvl="1"/>
            <a:r>
              <a:rPr lang="en-US" sz="2200" dirty="0"/>
              <a:t>Technological mechanisms?</a:t>
            </a:r>
          </a:p>
          <a:p>
            <a:pPr lvl="1"/>
            <a:r>
              <a:rPr lang="en-US" sz="2200" dirty="0"/>
              <a:t>Social mechanisms?</a:t>
            </a:r>
          </a:p>
          <a:p>
            <a:pPr marL="0" indent="0">
              <a:buNone/>
            </a:pPr>
            <a:r>
              <a:rPr lang="en-US" sz="2400" dirty="0"/>
              <a:t>When a tension cannot be reconciled, whose values take precedence?</a:t>
            </a:r>
          </a:p>
          <a:p>
            <a:pPr marL="0" indent="0">
              <a:buNone/>
            </a:pPr>
            <a:r>
              <a:rPr lang="en-US" sz="2400" dirty="0"/>
              <a:t>What tensions must be addressed immediately, versus later on through additional features?</a:t>
            </a:r>
          </a:p>
          <a:p>
            <a:pPr lvl="1"/>
            <a:r>
              <a:rPr lang="en-US" dirty="0"/>
              <a:t>Early design decisions will unavoidably foreclose future design possibilities</a:t>
            </a:r>
          </a:p>
          <a:p>
            <a:pPr marL="0" indent="0">
              <a:buNone/>
            </a:pPr>
            <a:endParaRPr lang="en-US" sz="2400" dirty="0"/>
          </a:p>
        </p:txBody>
      </p:sp>
    </p:spTree>
    <p:extLst>
      <p:ext uri="{BB962C8B-B14F-4D97-AF65-F5344CB8AC3E}">
        <p14:creationId xmlns:p14="http://schemas.microsoft.com/office/powerpoint/2010/main" val="540980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7">
            <a:extLst>
              <a:ext uri="{FF2B5EF4-FFF2-40B4-BE49-F238E27FC236}">
                <a16:creationId xmlns:a16="http://schemas.microsoft.com/office/drawing/2014/main" id="{4FD616AB-2B32-4A45-BEC9-C743E8978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9">
            <a:extLst>
              <a:ext uri="{FF2B5EF4-FFF2-40B4-BE49-F238E27FC236}">
                <a16:creationId xmlns:a16="http://schemas.microsoft.com/office/drawing/2014/main" id="{BEC91407-C839-4EE3-B5C6-34919D3DE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2600"/>
            <a:ext cx="12191999" cy="58927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282A88-8E63-4BAB-B6DB-E544D3D5E0AE}"/>
              </a:ext>
            </a:extLst>
          </p:cNvPr>
          <p:cNvSpPr>
            <a:spLocks noGrp="1"/>
          </p:cNvSpPr>
          <p:nvPr>
            <p:ph type="title"/>
          </p:nvPr>
        </p:nvSpPr>
        <p:spPr>
          <a:xfrm>
            <a:off x="321732" y="804334"/>
            <a:ext cx="4171696" cy="5219948"/>
          </a:xfrm>
        </p:spPr>
        <p:txBody>
          <a:bodyPr anchor="t">
            <a:normAutofit/>
          </a:bodyPr>
          <a:lstStyle/>
          <a:p>
            <a:r>
              <a:rPr lang="en-US" sz="4000">
                <a:solidFill>
                  <a:schemeClr val="tx2"/>
                </a:solidFill>
              </a:rPr>
              <a:t>Example: Content Moderation</a:t>
            </a:r>
          </a:p>
        </p:txBody>
      </p:sp>
      <p:sp>
        <p:nvSpPr>
          <p:cNvPr id="3" name="Content Placeholder 2">
            <a:extLst>
              <a:ext uri="{FF2B5EF4-FFF2-40B4-BE49-F238E27FC236}">
                <a16:creationId xmlns:a16="http://schemas.microsoft.com/office/drawing/2014/main" id="{D68200AE-09FD-4E7F-887F-F4A432029D37}"/>
              </a:ext>
            </a:extLst>
          </p:cNvPr>
          <p:cNvSpPr>
            <a:spLocks noGrp="1"/>
          </p:cNvSpPr>
          <p:nvPr>
            <p:ph idx="1"/>
          </p:nvPr>
        </p:nvSpPr>
        <p:spPr>
          <a:xfrm>
            <a:off x="3820887" y="804333"/>
            <a:ext cx="8049378" cy="5219949"/>
          </a:xfrm>
        </p:spPr>
        <p:txBody>
          <a:bodyPr anchor="t">
            <a:normAutofit/>
          </a:bodyPr>
          <a:lstStyle/>
          <a:p>
            <a:pPr marL="0" indent="0">
              <a:buNone/>
            </a:pPr>
            <a:r>
              <a:rPr lang="en-US" sz="1900" dirty="0"/>
              <a:t>The issue:</a:t>
            </a:r>
            <a:r>
              <a:rPr lang="en-US" sz="1900" i="1" dirty="0"/>
              <a:t> free expression</a:t>
            </a:r>
            <a:r>
              <a:rPr lang="en-US" sz="1900" dirty="0"/>
              <a:t> in tension with </a:t>
            </a:r>
            <a:r>
              <a:rPr lang="en-US" sz="1900" i="1" dirty="0"/>
              <a:t>welfare</a:t>
            </a:r>
            <a:r>
              <a:rPr lang="en-US" sz="1900" dirty="0"/>
              <a:t> and </a:t>
            </a:r>
            <a:r>
              <a:rPr lang="en-US" sz="1900" i="1" dirty="0"/>
              <a:t>respect</a:t>
            </a:r>
            <a:r>
              <a:rPr lang="en-US" sz="1900" dirty="0"/>
              <a:t> </a:t>
            </a:r>
          </a:p>
          <a:p>
            <a:pPr lvl="1"/>
            <a:r>
              <a:rPr lang="en-US" sz="1900" dirty="0"/>
              <a:t>Some speech may be hurtful and/or violent</a:t>
            </a:r>
          </a:p>
          <a:p>
            <a:pPr lvl="1"/>
            <a:r>
              <a:rPr lang="en-US" sz="1900" dirty="0"/>
              <a:t>Removing this speech may be characterized as censorship</a:t>
            </a:r>
          </a:p>
          <a:p>
            <a:pPr marL="0" indent="0">
              <a:buNone/>
            </a:pPr>
            <a:r>
              <a:rPr lang="en-US" sz="1900" dirty="0"/>
              <a:t>Bad take: unyielding commitment to free speech, no moderation</a:t>
            </a:r>
          </a:p>
          <a:p>
            <a:pPr lvl="1"/>
            <a:r>
              <a:rPr lang="en-US" sz="1900" dirty="0"/>
              <a:t>Trolls and extremists overrun the service, it becomes toxic, all other users leave</a:t>
            </a:r>
          </a:p>
          <a:p>
            <a:pPr lvl="1"/>
            <a:r>
              <a:rPr lang="en-US" sz="1900" dirty="0"/>
              <a:t>Violent speech actually impedes free speech in general</a:t>
            </a:r>
          </a:p>
          <a:p>
            <a:pPr marL="0" indent="0">
              <a:buNone/>
            </a:pPr>
            <a:r>
              <a:rPr lang="en-US" sz="1900" dirty="0"/>
              <a:t>Bad take: strict whitelists of acceptable speech</a:t>
            </a:r>
          </a:p>
          <a:p>
            <a:pPr lvl="1"/>
            <a:r>
              <a:rPr lang="en-US" sz="1900" dirty="0"/>
              <a:t>Precludes heated debate, discussion of “sensitive topics”</a:t>
            </a:r>
          </a:p>
          <a:p>
            <a:pPr lvl="1"/>
            <a:r>
              <a:rPr lang="en-US" sz="1900" dirty="0"/>
              <a:t>Disproportionately impacts already marginalized groups</a:t>
            </a:r>
          </a:p>
          <a:p>
            <a:pPr marL="0" indent="0">
              <a:buNone/>
            </a:pPr>
            <a:r>
              <a:rPr lang="en-US" sz="1900" dirty="0"/>
              <a:t>Good take: recognizing that moderation will never be perfect, there will be mistakes and grey areas</a:t>
            </a:r>
          </a:p>
          <a:p>
            <a:pPr lvl="1"/>
            <a:r>
              <a:rPr lang="en-US" sz="1900" dirty="0"/>
              <a:t>Doing nothing is not a viable option</a:t>
            </a:r>
          </a:p>
          <a:p>
            <a:pPr lvl="1"/>
            <a:r>
              <a:rPr lang="en-US" sz="1900" dirty="0"/>
              <a:t>Clear guidelines that are earnestly enforced create a culture of accountability</a:t>
            </a:r>
          </a:p>
        </p:txBody>
      </p:sp>
    </p:spTree>
    <p:extLst>
      <p:ext uri="{BB962C8B-B14F-4D97-AF65-F5344CB8AC3E}">
        <p14:creationId xmlns:p14="http://schemas.microsoft.com/office/powerpoint/2010/main" val="31675393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anim calcmode="lin" valueType="num">
                                      <p:cBhvr>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anim calcmode="lin" valueType="num">
                                      <p:cBhvr>
                                        <p:cTn id="1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anim calcmode="lin" valueType="num">
                                      <p:cBhvr>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anim calcmode="lin" valueType="num">
                                      <p:cBhvr>
                                        <p:cTn id="3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anim calcmode="lin" valueType="num">
                                      <p:cBhvr>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500"/>
                                        <p:tgtEl>
                                          <p:spTgt spid="3">
                                            <p:txEl>
                                              <p:pRg st="9" end="9"/>
                                            </p:txEl>
                                          </p:spTgt>
                                        </p:tgtEl>
                                      </p:cBhvr>
                                    </p:animEffect>
                                    <p:anim calcmode="lin" valueType="num">
                                      <p:cBhvr>
                                        <p:cTn id="4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3">
                                            <p:txEl>
                                              <p:pRg st="9" end="9"/>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fade">
                                      <p:cBhvr>
                                        <p:cTn id="46" dur="500"/>
                                        <p:tgtEl>
                                          <p:spTgt spid="3">
                                            <p:txEl>
                                              <p:pRg st="10" end="10"/>
                                            </p:txEl>
                                          </p:spTgt>
                                        </p:tgtEl>
                                      </p:cBhvr>
                                    </p:animEffect>
                                    <p:anim calcmode="lin" valueType="num">
                                      <p:cBhvr>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8" dur="500" fill="hold"/>
                                        <p:tgtEl>
                                          <p:spTgt spid="3">
                                            <p:txEl>
                                              <p:pRg st="10" end="10"/>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fade">
                                      <p:cBhvr>
                                        <p:cTn id="51" dur="500"/>
                                        <p:tgtEl>
                                          <p:spTgt spid="3">
                                            <p:txEl>
                                              <p:pRg st="11" end="11"/>
                                            </p:txEl>
                                          </p:spTgt>
                                        </p:tgtEl>
                                      </p:cBhvr>
                                    </p:animEffect>
                                    <p:anim calcmode="lin" valueType="num">
                                      <p:cBhvr>
                                        <p:cTn id="52"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FD616AB-2B32-4A45-BEC9-C743E8978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BEC91407-C839-4EE3-B5C6-34919D3DE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2600"/>
            <a:ext cx="12191999" cy="58927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757434-3396-41AF-999A-084300769D64}"/>
              </a:ext>
            </a:extLst>
          </p:cNvPr>
          <p:cNvSpPr>
            <a:spLocks noGrp="1"/>
          </p:cNvSpPr>
          <p:nvPr>
            <p:ph type="title"/>
          </p:nvPr>
        </p:nvSpPr>
        <p:spPr>
          <a:xfrm>
            <a:off x="321732" y="804334"/>
            <a:ext cx="4171696" cy="5219948"/>
          </a:xfrm>
        </p:spPr>
        <p:txBody>
          <a:bodyPr anchor="t">
            <a:normAutofit/>
          </a:bodyPr>
          <a:lstStyle/>
          <a:p>
            <a:r>
              <a:rPr lang="en-US" sz="4000" dirty="0">
                <a:solidFill>
                  <a:schemeClr val="tx2"/>
                </a:solidFill>
              </a:rPr>
              <a:t>Example:</a:t>
            </a:r>
            <a:br>
              <a:rPr lang="en-US" sz="4000" dirty="0">
                <a:solidFill>
                  <a:schemeClr val="tx2"/>
                </a:solidFill>
              </a:rPr>
            </a:br>
            <a:r>
              <a:rPr lang="en-US" sz="4000" dirty="0">
                <a:solidFill>
                  <a:schemeClr val="tx2"/>
                </a:solidFill>
              </a:rPr>
              <a:t>“Going DARK”</a:t>
            </a:r>
          </a:p>
        </p:txBody>
      </p:sp>
      <p:sp>
        <p:nvSpPr>
          <p:cNvPr id="3" name="Content Placeholder 2">
            <a:extLst>
              <a:ext uri="{FF2B5EF4-FFF2-40B4-BE49-F238E27FC236}">
                <a16:creationId xmlns:a16="http://schemas.microsoft.com/office/drawing/2014/main" id="{8D223227-830D-4912-832B-797B1412EB15}"/>
              </a:ext>
            </a:extLst>
          </p:cNvPr>
          <p:cNvSpPr>
            <a:spLocks noGrp="1"/>
          </p:cNvSpPr>
          <p:nvPr>
            <p:ph idx="1"/>
          </p:nvPr>
        </p:nvSpPr>
        <p:spPr>
          <a:xfrm>
            <a:off x="4092498" y="804333"/>
            <a:ext cx="7777766" cy="5219949"/>
          </a:xfrm>
        </p:spPr>
        <p:txBody>
          <a:bodyPr anchor="t">
            <a:normAutofit/>
          </a:bodyPr>
          <a:lstStyle/>
          <a:p>
            <a:pPr marL="0" indent="0">
              <a:buNone/>
            </a:pPr>
            <a:r>
              <a:rPr lang="en-US" sz="1900" dirty="0"/>
              <a:t>The issue: </a:t>
            </a:r>
            <a:r>
              <a:rPr lang="en-US" sz="1900" i="1" dirty="0"/>
              <a:t>rule of law </a:t>
            </a:r>
            <a:r>
              <a:rPr lang="en-US" sz="1900" dirty="0"/>
              <a:t>in tension with </a:t>
            </a:r>
            <a:r>
              <a:rPr lang="en-US" sz="1900" i="1" dirty="0"/>
              <a:t>security </a:t>
            </a:r>
            <a:r>
              <a:rPr lang="en-US" sz="1900" dirty="0"/>
              <a:t>and </a:t>
            </a:r>
            <a:r>
              <a:rPr lang="en-US" sz="1900" i="1" dirty="0"/>
              <a:t>privacy</a:t>
            </a:r>
          </a:p>
          <a:p>
            <a:pPr lvl="1"/>
            <a:r>
              <a:rPr lang="en-US" sz="1900" dirty="0"/>
              <a:t>Law enforcement wants access to data so they can identify and prosecute crimes</a:t>
            </a:r>
          </a:p>
          <a:p>
            <a:pPr lvl="1"/>
            <a:r>
              <a:rPr lang="en-US" sz="1900" dirty="0"/>
              <a:t>End-to-end encryption prevents many avenues of data access for law enforcement</a:t>
            </a:r>
          </a:p>
          <a:p>
            <a:pPr lvl="1"/>
            <a:r>
              <a:rPr lang="en-US" sz="1900" dirty="0"/>
              <a:t>But, encryption also preserves people’s digital privacy</a:t>
            </a:r>
          </a:p>
          <a:p>
            <a:pPr marL="0" indent="0">
              <a:buNone/>
            </a:pPr>
            <a:r>
              <a:rPr lang="en-US" sz="1900" dirty="0"/>
              <a:t>Bad take: valuing </a:t>
            </a:r>
            <a:r>
              <a:rPr lang="en-US" sz="1900" i="1" dirty="0"/>
              <a:t>rule of law </a:t>
            </a:r>
            <a:r>
              <a:rPr lang="en-US" sz="1900" dirty="0"/>
              <a:t>above all else</a:t>
            </a:r>
          </a:p>
          <a:p>
            <a:pPr lvl="1"/>
            <a:r>
              <a:rPr lang="en-US" sz="1900" dirty="0"/>
              <a:t>Requiring encryption back doors does give law enforcement access…</a:t>
            </a:r>
          </a:p>
          <a:p>
            <a:pPr lvl="1"/>
            <a:r>
              <a:rPr lang="en-US" sz="1900" dirty="0"/>
              <a:t>But, back doors allow malicious parties to compromise encryption as well </a:t>
            </a:r>
          </a:p>
          <a:p>
            <a:pPr marL="0" indent="0">
              <a:buNone/>
            </a:pPr>
            <a:r>
              <a:rPr lang="en-US" sz="1900" dirty="0"/>
              <a:t>Good take: framing the debate in terms of costs</a:t>
            </a:r>
          </a:p>
          <a:p>
            <a:pPr lvl="1"/>
            <a:r>
              <a:rPr lang="en-US" sz="1900" dirty="0"/>
              <a:t>Individuals and companies rely on encryption to secure data, untold trillions of $ at stake</a:t>
            </a:r>
          </a:p>
          <a:p>
            <a:pPr lvl="1"/>
            <a:r>
              <a:rPr lang="en-US" sz="1900" dirty="0"/>
              <a:t>Law enforcement’s interests are legitimate, but crime is relatively rare</a:t>
            </a:r>
          </a:p>
          <a:p>
            <a:pPr lvl="1"/>
            <a:r>
              <a:rPr lang="en-US" sz="1900" dirty="0"/>
              <a:t>Bonus: law enforcement has other tools to access data besides cracking encryption</a:t>
            </a:r>
          </a:p>
        </p:txBody>
      </p:sp>
    </p:spTree>
    <p:extLst>
      <p:ext uri="{BB962C8B-B14F-4D97-AF65-F5344CB8AC3E}">
        <p14:creationId xmlns:p14="http://schemas.microsoft.com/office/powerpoint/2010/main" val="8264525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anim calcmode="lin" valueType="num">
                                      <p:cBhvr>
                                        <p:cTn id="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anim calcmode="lin" valueType="num">
                                      <p:cBhvr>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anim calcmode="lin" valueType="num">
                                      <p:cBhvr>
                                        <p:cTn id="1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anim calcmode="lin" valueType="num">
                                      <p:cBhvr>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7" end="7"/>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anim calcmode="lin" valueType="num">
                                      <p:cBhvr>
                                        <p:cTn id="3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8" end="8"/>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anim calcmode="lin" valueType="num">
                                      <p:cBhvr>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9" end="9"/>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anim calcmode="lin" valueType="num">
                                      <p:cBhvr>
                                        <p:cTn id="40"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7D0AF04-4ECC-44D9-93BA-F32A480C7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A51945D-2210-4FFD-939B-FAB06B9F8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4585560"/>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2FC06C5-91FF-4FE7-9329-8ECAC7C98B21}"/>
              </a:ext>
            </a:extLst>
          </p:cNvPr>
          <p:cNvSpPr>
            <a:spLocks noGrp="1"/>
          </p:cNvSpPr>
          <p:nvPr>
            <p:ph type="title"/>
          </p:nvPr>
        </p:nvSpPr>
        <p:spPr>
          <a:xfrm>
            <a:off x="1202919" y="4674398"/>
            <a:ext cx="9784080" cy="1508760"/>
          </a:xfrm>
        </p:spPr>
        <p:txBody>
          <a:bodyPr>
            <a:normAutofit/>
          </a:bodyPr>
          <a:lstStyle/>
          <a:p>
            <a:r>
              <a:rPr lang="en-US"/>
              <a:t>Tips for Addressing Value Tensions</a:t>
            </a:r>
            <a:endParaRPr lang="en-US" dirty="0"/>
          </a:p>
        </p:txBody>
      </p:sp>
      <p:graphicFrame>
        <p:nvGraphicFramePr>
          <p:cNvPr id="6" name="Content Placeholder 3">
            <a:extLst>
              <a:ext uri="{FF2B5EF4-FFF2-40B4-BE49-F238E27FC236}">
                <a16:creationId xmlns:a16="http://schemas.microsoft.com/office/drawing/2014/main" id="{AB1F393E-693F-4345-82FB-B68A42ECB15B}"/>
              </a:ext>
            </a:extLst>
          </p:cNvPr>
          <p:cNvGraphicFramePr>
            <a:graphicFrameLocks noGrp="1"/>
          </p:cNvGraphicFramePr>
          <p:nvPr>
            <p:ph idx="1"/>
            <p:extLst>
              <p:ext uri="{D42A27DB-BD31-4B8C-83A1-F6EECF244321}">
                <p14:modId xmlns:p14="http://schemas.microsoft.com/office/powerpoint/2010/main" val="3289042018"/>
              </p:ext>
            </p:extLst>
          </p:nvPr>
        </p:nvGraphicFramePr>
        <p:xfrm>
          <a:off x="269942" y="328773"/>
          <a:ext cx="11640783" cy="3924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3301160"/>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CFC19-C6DD-4EEE-9F34-AEDA5452B62A}"/>
              </a:ext>
            </a:extLst>
          </p:cNvPr>
          <p:cNvSpPr>
            <a:spLocks noGrp="1"/>
          </p:cNvSpPr>
          <p:nvPr>
            <p:ph type="title"/>
          </p:nvPr>
        </p:nvSpPr>
        <p:spPr/>
        <p:txBody>
          <a:bodyPr/>
          <a:lstStyle/>
          <a:p>
            <a:r>
              <a:rPr lang="en-US" dirty="0"/>
              <a:t>Identifying Unintended Consequences</a:t>
            </a:r>
          </a:p>
        </p:txBody>
      </p:sp>
      <p:sp>
        <p:nvSpPr>
          <p:cNvPr id="3" name="Content Placeholder 2">
            <a:extLst>
              <a:ext uri="{FF2B5EF4-FFF2-40B4-BE49-F238E27FC236}">
                <a16:creationId xmlns:a16="http://schemas.microsoft.com/office/drawing/2014/main" id="{68C52F8B-7039-4363-A146-8B9F2982FA96}"/>
              </a:ext>
            </a:extLst>
          </p:cNvPr>
          <p:cNvSpPr>
            <a:spLocks noGrp="1"/>
          </p:cNvSpPr>
          <p:nvPr>
            <p:ph idx="1"/>
          </p:nvPr>
        </p:nvSpPr>
        <p:spPr>
          <a:xfrm>
            <a:off x="1980842" y="3268638"/>
            <a:ext cx="9906358" cy="3480179"/>
          </a:xfrm>
        </p:spPr>
        <p:txBody>
          <a:bodyPr>
            <a:normAutofit/>
          </a:bodyPr>
          <a:lstStyle/>
          <a:p>
            <a:pPr lvl="1"/>
            <a:r>
              <a:rPr lang="en-US" sz="2400" dirty="0"/>
              <a:t>Our recommendation system promotes misinformation or hate speech?</a:t>
            </a:r>
          </a:p>
          <a:p>
            <a:pPr marL="457200" lvl="2" indent="0">
              <a:buNone/>
            </a:pPr>
            <a:r>
              <a:rPr lang="en-US" dirty="0">
                <a:solidFill>
                  <a:schemeClr val="tx1">
                    <a:lumMod val="75000"/>
                  </a:schemeClr>
                </a:solidFill>
              </a:rPr>
              <a:t>Failure to consider incentive alignment</a:t>
            </a:r>
          </a:p>
          <a:p>
            <a:pPr lvl="1"/>
            <a:r>
              <a:rPr lang="en-US" sz="2400" dirty="0"/>
              <a:t>Our database is breached and publicly released?</a:t>
            </a:r>
          </a:p>
          <a:p>
            <a:pPr marL="457200" lvl="2" indent="0">
              <a:buNone/>
            </a:pPr>
            <a:r>
              <a:rPr lang="en-US" dirty="0">
                <a:solidFill>
                  <a:schemeClr val="tx1">
                    <a:lumMod val="75000"/>
                  </a:schemeClr>
                </a:solidFill>
              </a:rPr>
              <a:t>Failure to consider security and privacy</a:t>
            </a:r>
          </a:p>
          <a:p>
            <a:pPr lvl="1"/>
            <a:r>
              <a:rPr lang="en-US" sz="2400" dirty="0"/>
              <a:t>Our facial recognition AI is used to identify and harass peaceful protestors?</a:t>
            </a:r>
          </a:p>
          <a:p>
            <a:pPr lvl="1"/>
            <a:r>
              <a:rPr lang="en-US" sz="2400" dirty="0"/>
              <a:t>Our child safety app is used to stalk women?</a:t>
            </a:r>
          </a:p>
          <a:p>
            <a:pPr marL="457200" lvl="2" indent="0">
              <a:buNone/>
            </a:pPr>
            <a:r>
              <a:rPr lang="en-US" dirty="0">
                <a:solidFill>
                  <a:schemeClr val="tx1">
                    <a:lumMod val="75000"/>
                  </a:schemeClr>
                </a:solidFill>
              </a:rPr>
              <a:t>Failure to consider appropriation across contexts and dual uses of technology</a:t>
            </a:r>
          </a:p>
          <a:p>
            <a:pPr lvl="1"/>
            <a:r>
              <a:rPr lang="en-US" sz="2400" dirty="0"/>
              <a:t>Our chatbot is sexist or racist?</a:t>
            </a:r>
          </a:p>
          <a:p>
            <a:pPr marL="457200" lvl="2" indent="0">
              <a:buNone/>
            </a:pPr>
            <a:r>
              <a:rPr lang="en-US" dirty="0">
                <a:solidFill>
                  <a:schemeClr val="tx1">
                    <a:lumMod val="75000"/>
                  </a:schemeClr>
                </a:solidFill>
              </a:rPr>
              <a:t>Failure to consider biases in data</a:t>
            </a:r>
          </a:p>
        </p:txBody>
      </p:sp>
      <p:sp>
        <p:nvSpPr>
          <p:cNvPr id="4" name="Rectangle 3">
            <a:extLst>
              <a:ext uri="{FF2B5EF4-FFF2-40B4-BE49-F238E27FC236}">
                <a16:creationId xmlns:a16="http://schemas.microsoft.com/office/drawing/2014/main" id="{EAD2046D-3490-4A07-A2E0-EB9FAAA23908}"/>
              </a:ext>
            </a:extLst>
          </p:cNvPr>
          <p:cNvSpPr/>
          <p:nvPr/>
        </p:nvSpPr>
        <p:spPr>
          <a:xfrm>
            <a:off x="1202919" y="1923462"/>
            <a:ext cx="9784080" cy="11191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Technology will be adopted in unanticipated ways. Being intellectually rigorous means considering and mitigating risks in designs ahead of time.</a:t>
            </a:r>
          </a:p>
        </p:txBody>
      </p:sp>
      <p:sp>
        <p:nvSpPr>
          <p:cNvPr id="5" name="Rectangle 4">
            <a:extLst>
              <a:ext uri="{FF2B5EF4-FFF2-40B4-BE49-F238E27FC236}">
                <a16:creationId xmlns:a16="http://schemas.microsoft.com/office/drawing/2014/main" id="{37E02AC0-1747-4411-ACE9-3921589F8E1C}"/>
              </a:ext>
            </a:extLst>
          </p:cNvPr>
          <p:cNvSpPr/>
          <p:nvPr/>
        </p:nvSpPr>
        <p:spPr>
          <a:xfrm>
            <a:off x="440164" y="4609110"/>
            <a:ext cx="1540678" cy="523220"/>
          </a:xfrm>
          <a:prstGeom prst="rect">
            <a:avLst/>
          </a:prstGeom>
        </p:spPr>
        <p:txBody>
          <a:bodyPr wrap="none">
            <a:spAutoFit/>
          </a:bodyPr>
          <a:lstStyle/>
          <a:p>
            <a:r>
              <a:rPr lang="en-US" sz="2800" b="1" dirty="0"/>
              <a:t>What if…</a:t>
            </a:r>
          </a:p>
        </p:txBody>
      </p:sp>
    </p:spTree>
    <p:extLst>
      <p:ext uri="{BB962C8B-B14F-4D97-AF65-F5344CB8AC3E}">
        <p14:creationId xmlns:p14="http://schemas.microsoft.com/office/powerpoint/2010/main" val="688759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5E3D4-27D2-4591-9401-3004F7D0DA09}"/>
              </a:ext>
            </a:extLst>
          </p:cNvPr>
          <p:cNvSpPr>
            <a:spLocks noGrp="1"/>
          </p:cNvSpPr>
          <p:nvPr>
            <p:ph type="title" idx="4294967295"/>
          </p:nvPr>
        </p:nvSpPr>
        <p:spPr>
          <a:xfrm>
            <a:off x="1" y="2674937"/>
            <a:ext cx="2003728" cy="1508125"/>
          </a:xfrm>
        </p:spPr>
        <p:txBody>
          <a:bodyPr/>
          <a:lstStyle/>
          <a:p>
            <a:pPr algn="r"/>
            <a:r>
              <a:rPr lang="en-US" dirty="0">
                <a:solidFill>
                  <a:schemeClr val="tx1"/>
                </a:solidFill>
              </a:rPr>
              <a:t>VSD in Action</a:t>
            </a:r>
          </a:p>
        </p:txBody>
      </p:sp>
      <p:sp>
        <p:nvSpPr>
          <p:cNvPr id="3" name="Content Placeholder 2">
            <a:extLst>
              <a:ext uri="{FF2B5EF4-FFF2-40B4-BE49-F238E27FC236}">
                <a16:creationId xmlns:a16="http://schemas.microsoft.com/office/drawing/2014/main" id="{DDA55671-D6F0-4586-8981-DE953A5E036D}"/>
              </a:ext>
            </a:extLst>
          </p:cNvPr>
          <p:cNvSpPr>
            <a:spLocks noGrp="1"/>
          </p:cNvSpPr>
          <p:nvPr>
            <p:ph idx="4294967295"/>
          </p:nvPr>
        </p:nvSpPr>
        <p:spPr>
          <a:xfrm>
            <a:off x="2512614" y="302149"/>
            <a:ext cx="9183751" cy="6442541"/>
          </a:xfrm>
        </p:spPr>
        <p:txBody>
          <a:bodyPr>
            <a:normAutofit lnSpcReduction="10000"/>
          </a:bodyPr>
          <a:lstStyle/>
          <a:p>
            <a:pPr marL="457200" indent="-457200">
              <a:buFont typeface="+mj-lt"/>
              <a:buAutoNum type="arabicPeriod"/>
            </a:pPr>
            <a:r>
              <a:rPr lang="en-US" sz="2400" b="1" dirty="0"/>
              <a:t>Framing Technical Work</a:t>
            </a:r>
          </a:p>
          <a:p>
            <a:pPr lvl="1"/>
            <a:r>
              <a:rPr lang="en-US" dirty="0"/>
              <a:t>Clarify explicitly supported project values and designer stance</a:t>
            </a:r>
          </a:p>
          <a:p>
            <a:pPr lvl="1"/>
            <a:r>
              <a:rPr lang="en-US" dirty="0"/>
              <a:t>Situate the work within a </a:t>
            </a:r>
            <a:r>
              <a:rPr lang="en-US" dirty="0">
                <a:solidFill>
                  <a:schemeClr val="accent2"/>
                </a:solidFill>
              </a:rPr>
              <a:t>social context</a:t>
            </a:r>
          </a:p>
          <a:p>
            <a:pPr marL="457200" indent="-457200">
              <a:buFont typeface="+mj-lt"/>
              <a:buAutoNum type="arabicPeriod"/>
            </a:pPr>
            <a:r>
              <a:rPr lang="en-US" sz="2400" b="1" dirty="0"/>
              <a:t>Empirical Investigation</a:t>
            </a:r>
          </a:p>
          <a:p>
            <a:pPr lvl="1"/>
            <a:r>
              <a:rPr lang="en-US" dirty="0"/>
              <a:t>Identify key </a:t>
            </a:r>
            <a:r>
              <a:rPr lang="en-US" dirty="0">
                <a:solidFill>
                  <a:schemeClr val="accent2"/>
                </a:solidFill>
              </a:rPr>
              <a:t>direct</a:t>
            </a:r>
            <a:r>
              <a:rPr lang="en-US" dirty="0"/>
              <a:t> and </a:t>
            </a:r>
            <a:r>
              <a:rPr lang="en-US" dirty="0">
                <a:solidFill>
                  <a:schemeClr val="accent2"/>
                </a:solidFill>
              </a:rPr>
              <a:t>indirect</a:t>
            </a:r>
            <a:r>
              <a:rPr lang="en-US" dirty="0"/>
              <a:t> stakeholders </a:t>
            </a:r>
          </a:p>
          <a:p>
            <a:pPr lvl="1"/>
            <a:r>
              <a:rPr lang="en-US" dirty="0"/>
              <a:t>Elicit</a:t>
            </a:r>
            <a:r>
              <a:rPr lang="en-US" dirty="0">
                <a:solidFill>
                  <a:schemeClr val="accent2"/>
                </a:solidFill>
              </a:rPr>
              <a:t> potential values </a:t>
            </a:r>
            <a:r>
              <a:rPr lang="en-US" dirty="0"/>
              <a:t>from stakeholders</a:t>
            </a:r>
            <a:endParaRPr lang="en-US" sz="2400" b="1" dirty="0"/>
          </a:p>
          <a:p>
            <a:pPr lvl="1"/>
            <a:r>
              <a:rPr lang="en-US" dirty="0"/>
              <a:t>Systematically identify </a:t>
            </a:r>
            <a:r>
              <a:rPr lang="en-US" dirty="0">
                <a:solidFill>
                  <a:schemeClr val="accent2"/>
                </a:solidFill>
              </a:rPr>
              <a:t>benefits </a:t>
            </a:r>
            <a:r>
              <a:rPr lang="en-US" dirty="0"/>
              <a:t>and</a:t>
            </a:r>
            <a:r>
              <a:rPr lang="en-US" dirty="0">
                <a:solidFill>
                  <a:schemeClr val="accent2"/>
                </a:solidFill>
              </a:rPr>
              <a:t> harms </a:t>
            </a:r>
            <a:r>
              <a:rPr lang="en-US" dirty="0"/>
              <a:t>for stakeholders</a:t>
            </a:r>
          </a:p>
          <a:p>
            <a:pPr lvl="1"/>
            <a:r>
              <a:rPr lang="en-US" dirty="0"/>
              <a:t>Refine the social context</a:t>
            </a:r>
          </a:p>
          <a:p>
            <a:pPr marL="457200" indent="-457200">
              <a:buFont typeface="+mj-lt"/>
              <a:buAutoNum type="arabicPeriod"/>
            </a:pPr>
            <a:r>
              <a:rPr lang="en-US" sz="2400" b="1" dirty="0"/>
              <a:t>Conceptual Investigation</a:t>
            </a:r>
          </a:p>
          <a:p>
            <a:pPr lvl="1"/>
            <a:r>
              <a:rPr lang="en-US" dirty="0"/>
              <a:t>Develop working definitions of key values and identify potential </a:t>
            </a:r>
            <a:r>
              <a:rPr lang="en-US" dirty="0">
                <a:solidFill>
                  <a:schemeClr val="accent2"/>
                </a:solidFill>
              </a:rPr>
              <a:t>value tensions</a:t>
            </a:r>
          </a:p>
          <a:p>
            <a:pPr lvl="1"/>
            <a:r>
              <a:rPr lang="en-US" dirty="0"/>
              <a:t>Define </a:t>
            </a:r>
            <a:r>
              <a:rPr lang="en-US" dirty="0">
                <a:solidFill>
                  <a:schemeClr val="accent2"/>
                </a:solidFill>
              </a:rPr>
              <a:t>technical</a:t>
            </a:r>
            <a:r>
              <a:rPr lang="en-US" dirty="0"/>
              <a:t> and </a:t>
            </a:r>
            <a:r>
              <a:rPr lang="en-US" dirty="0">
                <a:solidFill>
                  <a:schemeClr val="accent2"/>
                </a:solidFill>
              </a:rPr>
              <a:t>technological success objectives</a:t>
            </a:r>
          </a:p>
          <a:p>
            <a:pPr lvl="1"/>
            <a:r>
              <a:rPr lang="en-US" dirty="0"/>
              <a:t>Map tensions to success objectives</a:t>
            </a:r>
            <a:endParaRPr lang="en-US" sz="2400" b="1" dirty="0"/>
          </a:p>
          <a:p>
            <a:pPr marL="457200" indent="-457200">
              <a:buFont typeface="+mj-lt"/>
              <a:buAutoNum type="arabicPeriod"/>
            </a:pPr>
            <a:r>
              <a:rPr lang="en-US" sz="2400" b="1" dirty="0"/>
              <a:t>Technical Investigation</a:t>
            </a:r>
          </a:p>
          <a:p>
            <a:pPr lvl="1"/>
            <a:r>
              <a:rPr lang="en-US" dirty="0"/>
              <a:t>Identify </a:t>
            </a:r>
            <a:r>
              <a:rPr lang="en-US" dirty="0">
                <a:solidFill>
                  <a:schemeClr val="accent2"/>
                </a:solidFill>
              </a:rPr>
              <a:t>choice points </a:t>
            </a:r>
            <a:r>
              <a:rPr lang="en-US" dirty="0"/>
              <a:t>where the design team has the mandate, control, or power to intervene</a:t>
            </a:r>
          </a:p>
          <a:p>
            <a:pPr lvl="1"/>
            <a:r>
              <a:rPr lang="en-US" dirty="0"/>
              <a:t>Build technological and social interventions</a:t>
            </a:r>
          </a:p>
          <a:p>
            <a:pPr marL="457200" indent="-457200">
              <a:buFont typeface="+mj-lt"/>
              <a:buAutoNum type="arabicPeriod"/>
            </a:pPr>
            <a:r>
              <a:rPr lang="en-US" sz="2400" b="1" dirty="0"/>
              <a:t>Monitor and Respond to Change Over Time</a:t>
            </a:r>
          </a:p>
        </p:txBody>
      </p:sp>
      <p:cxnSp>
        <p:nvCxnSpPr>
          <p:cNvPr id="6" name="Straight Connector 5">
            <a:extLst>
              <a:ext uri="{FF2B5EF4-FFF2-40B4-BE49-F238E27FC236}">
                <a16:creationId xmlns:a16="http://schemas.microsoft.com/office/drawing/2014/main" id="{9FAD9F03-AF57-4F05-9796-CD293BE41CD2}"/>
              </a:ext>
            </a:extLst>
          </p:cNvPr>
          <p:cNvCxnSpPr/>
          <p:nvPr/>
        </p:nvCxnSpPr>
        <p:spPr>
          <a:xfrm>
            <a:off x="2274073" y="272332"/>
            <a:ext cx="0" cy="63133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570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7D0AF04-4ECC-44D9-93BA-F32A480C7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A51945D-2210-4FFD-939B-FAB06B9F8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4585560"/>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91FA262-6D5E-4005-8715-9C2853F415DB}"/>
              </a:ext>
            </a:extLst>
          </p:cNvPr>
          <p:cNvSpPr>
            <a:spLocks noGrp="1"/>
          </p:cNvSpPr>
          <p:nvPr>
            <p:ph type="title"/>
          </p:nvPr>
        </p:nvSpPr>
        <p:spPr>
          <a:xfrm>
            <a:off x="1202919" y="4674398"/>
            <a:ext cx="9784080" cy="1508760"/>
          </a:xfrm>
        </p:spPr>
        <p:txBody>
          <a:bodyPr>
            <a:normAutofit/>
          </a:bodyPr>
          <a:lstStyle/>
          <a:p>
            <a:r>
              <a:rPr lang="en-US" dirty="0"/>
              <a:t>Practical Tips</a:t>
            </a:r>
          </a:p>
        </p:txBody>
      </p:sp>
      <p:graphicFrame>
        <p:nvGraphicFramePr>
          <p:cNvPr id="6" name="Content Placeholder 2">
            <a:extLst>
              <a:ext uri="{FF2B5EF4-FFF2-40B4-BE49-F238E27FC236}">
                <a16:creationId xmlns:a16="http://schemas.microsoft.com/office/drawing/2014/main" id="{A597C4B9-7DDD-41B7-8A3A-BA7330C277B5}"/>
              </a:ext>
            </a:extLst>
          </p:cNvPr>
          <p:cNvGraphicFramePr>
            <a:graphicFrameLocks noGrp="1"/>
          </p:cNvGraphicFramePr>
          <p:nvPr>
            <p:ph idx="1"/>
            <p:extLst>
              <p:ext uri="{D42A27DB-BD31-4B8C-83A1-F6EECF244321}">
                <p14:modId xmlns:p14="http://schemas.microsoft.com/office/powerpoint/2010/main" val="3787734524"/>
              </p:ext>
            </p:extLst>
          </p:nvPr>
        </p:nvGraphicFramePr>
        <p:xfrm>
          <a:off x="269942" y="328773"/>
          <a:ext cx="11640783" cy="3924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376597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A457F22-2034-4200-B6E4-5B8372AAC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63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9DA7986-F4F5-4F92-94A3-343B2D7200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6981"/>
            <a:ext cx="4686300" cy="1639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38B6EF-6AF3-41CF-B3E0-ECCE19FC08DE}"/>
              </a:ext>
            </a:extLst>
          </p:cNvPr>
          <p:cNvSpPr>
            <a:spLocks noGrp="1"/>
          </p:cNvSpPr>
          <p:nvPr>
            <p:ph type="title"/>
          </p:nvPr>
        </p:nvSpPr>
        <p:spPr>
          <a:xfrm>
            <a:off x="388388" y="284176"/>
            <a:ext cx="4060876" cy="1508760"/>
          </a:xfrm>
        </p:spPr>
        <p:txBody>
          <a:bodyPr>
            <a:normAutofit/>
          </a:bodyPr>
          <a:lstStyle/>
          <a:p>
            <a:r>
              <a:rPr lang="en-US" sz="3100" dirty="0">
                <a:solidFill>
                  <a:schemeClr val="tx2"/>
                </a:solidFill>
              </a:rPr>
              <a:t>Motivating Example: Content Moderation</a:t>
            </a:r>
          </a:p>
        </p:txBody>
      </p:sp>
      <p:sp>
        <p:nvSpPr>
          <p:cNvPr id="9" name="Content Placeholder 8">
            <a:extLst>
              <a:ext uri="{FF2B5EF4-FFF2-40B4-BE49-F238E27FC236}">
                <a16:creationId xmlns:a16="http://schemas.microsoft.com/office/drawing/2014/main" id="{CA5D76BE-057B-4188-A189-D584F305C666}"/>
              </a:ext>
            </a:extLst>
          </p:cNvPr>
          <p:cNvSpPr>
            <a:spLocks noGrp="1"/>
          </p:cNvSpPr>
          <p:nvPr>
            <p:ph idx="1"/>
          </p:nvPr>
        </p:nvSpPr>
        <p:spPr>
          <a:xfrm>
            <a:off x="388389" y="2011680"/>
            <a:ext cx="3676678" cy="4206240"/>
          </a:xfrm>
        </p:spPr>
        <p:txBody>
          <a:bodyPr>
            <a:normAutofit/>
          </a:bodyPr>
          <a:lstStyle/>
          <a:p>
            <a:pPr marL="0" indent="0">
              <a:buClr>
                <a:schemeClr val="bg1"/>
              </a:buClr>
              <a:buNone/>
            </a:pPr>
            <a:r>
              <a:rPr lang="en-US" dirty="0">
                <a:solidFill>
                  <a:schemeClr val="bg1"/>
                </a:solidFill>
              </a:rPr>
              <a:t>Platforms take a “neutral” approach to moderating speech</a:t>
            </a:r>
          </a:p>
          <a:p>
            <a:pPr lvl="1">
              <a:buClr>
                <a:schemeClr val="bg1"/>
              </a:buClr>
            </a:pPr>
            <a:r>
              <a:rPr lang="en-US" dirty="0">
                <a:solidFill>
                  <a:schemeClr val="bg1"/>
                </a:solidFill>
              </a:rPr>
              <a:t>First amendment</a:t>
            </a:r>
          </a:p>
          <a:p>
            <a:pPr lvl="1">
              <a:buClr>
                <a:schemeClr val="bg1"/>
              </a:buClr>
            </a:pPr>
            <a:r>
              <a:rPr lang="en-US" dirty="0">
                <a:solidFill>
                  <a:schemeClr val="bg1"/>
                </a:solidFill>
              </a:rPr>
              <a:t>CDA 230</a:t>
            </a:r>
          </a:p>
          <a:p>
            <a:pPr marL="0" indent="0">
              <a:buClr>
                <a:schemeClr val="bg1"/>
              </a:buClr>
              <a:buNone/>
            </a:pPr>
            <a:r>
              <a:rPr lang="en-US" dirty="0">
                <a:solidFill>
                  <a:schemeClr val="bg1"/>
                </a:solidFill>
              </a:rPr>
              <a:t>Real world consequences</a:t>
            </a:r>
          </a:p>
          <a:p>
            <a:pPr lvl="1">
              <a:buClr>
                <a:schemeClr val="bg1"/>
              </a:buClr>
            </a:pPr>
            <a:r>
              <a:rPr lang="en-US" dirty="0">
                <a:solidFill>
                  <a:schemeClr val="bg1"/>
                </a:solidFill>
              </a:rPr>
              <a:t>Violent radicalization</a:t>
            </a:r>
          </a:p>
          <a:p>
            <a:pPr lvl="1">
              <a:buClr>
                <a:schemeClr val="bg1"/>
              </a:buClr>
            </a:pPr>
            <a:r>
              <a:rPr lang="en-US" dirty="0">
                <a:solidFill>
                  <a:schemeClr val="bg1"/>
                </a:solidFill>
              </a:rPr>
              <a:t>Genocide in Myanmar</a:t>
            </a:r>
          </a:p>
        </p:txBody>
      </p:sp>
      <p:sp>
        <p:nvSpPr>
          <p:cNvPr id="16" name="Rectangle 15">
            <a:extLst>
              <a:ext uri="{FF2B5EF4-FFF2-40B4-BE49-F238E27FC236}">
                <a16:creationId xmlns:a16="http://schemas.microsoft.com/office/drawing/2014/main" id="{428E76FD-76EE-4DE6-BBA4-EEA6E4B98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190" y="0"/>
            <a:ext cx="7566810"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5" name="Content Placeholder 4">
            <a:extLst>
              <a:ext uri="{FF2B5EF4-FFF2-40B4-BE49-F238E27FC236}">
                <a16:creationId xmlns:a16="http://schemas.microsoft.com/office/drawing/2014/main" id="{53617B4F-85AD-4887-A562-7A70F5F3B8D2}"/>
              </a:ext>
            </a:extLst>
          </p:cNvPr>
          <p:cNvPicPr>
            <a:picLocks noChangeAspect="1"/>
          </p:cNvPicPr>
          <p:nvPr/>
        </p:nvPicPr>
        <p:blipFill rotWithShape="1">
          <a:blip r:embed="rId3">
            <a:extLst>
              <a:ext uri="{28A0092B-C50C-407E-A947-70E740481C1C}">
                <a14:useLocalDpi xmlns:a14="http://schemas.microsoft.com/office/drawing/2010/main" val="0"/>
              </a:ext>
            </a:extLst>
          </a:blip>
          <a:srcRect l="3194" r="2886"/>
          <a:stretch/>
        </p:blipFill>
        <p:spPr>
          <a:xfrm>
            <a:off x="4500732" y="0"/>
            <a:ext cx="7736912" cy="6858000"/>
          </a:xfrm>
          <a:prstGeom prst="rect">
            <a:avLst/>
          </a:prstGeom>
        </p:spPr>
      </p:pic>
    </p:spTree>
    <p:extLst>
      <p:ext uri="{BB962C8B-B14F-4D97-AF65-F5344CB8AC3E}">
        <p14:creationId xmlns:p14="http://schemas.microsoft.com/office/powerpoint/2010/main" val="1065226061"/>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3A583-A0C0-4C79-BC93-BED47AB9CA1D}"/>
              </a:ext>
            </a:extLst>
          </p:cNvPr>
          <p:cNvSpPr>
            <a:spLocks noGrp="1"/>
          </p:cNvSpPr>
          <p:nvPr>
            <p:ph type="title"/>
          </p:nvPr>
        </p:nvSpPr>
        <p:spPr/>
        <p:txBody>
          <a:bodyPr/>
          <a:lstStyle/>
          <a:p>
            <a:r>
              <a:rPr lang="en-US" dirty="0"/>
              <a:t>VSD Is Not An Algorithm</a:t>
            </a:r>
          </a:p>
        </p:txBody>
      </p:sp>
      <p:sp>
        <p:nvSpPr>
          <p:cNvPr id="3" name="Content Placeholder 2">
            <a:extLst>
              <a:ext uri="{FF2B5EF4-FFF2-40B4-BE49-F238E27FC236}">
                <a16:creationId xmlns:a16="http://schemas.microsoft.com/office/drawing/2014/main" id="{B621F747-4F12-4C6D-B935-69DF923380E6}"/>
              </a:ext>
            </a:extLst>
          </p:cNvPr>
          <p:cNvSpPr>
            <a:spLocks noGrp="1"/>
          </p:cNvSpPr>
          <p:nvPr>
            <p:ph idx="1"/>
          </p:nvPr>
        </p:nvSpPr>
        <p:spPr/>
        <p:txBody>
          <a:bodyPr/>
          <a:lstStyle/>
          <a:p>
            <a:pPr marL="0" indent="0">
              <a:buNone/>
            </a:pPr>
            <a:r>
              <a:rPr lang="en-US" dirty="0"/>
              <a:t>We’ve provided example VSD questions and steps to help clarify your thinking</a:t>
            </a:r>
          </a:p>
          <a:p>
            <a:pPr marL="0" indent="0">
              <a:buNone/>
            </a:pPr>
            <a:r>
              <a:rPr lang="en-US" dirty="0"/>
              <a:t>But, fundamentally VSD is an </a:t>
            </a:r>
            <a:r>
              <a:rPr lang="en-US" dirty="0">
                <a:solidFill>
                  <a:schemeClr val="accent2"/>
                </a:solidFill>
              </a:rPr>
              <a:t>outlook</a:t>
            </a:r>
            <a:r>
              <a:rPr lang="en-US" dirty="0"/>
              <a:t> and a </a:t>
            </a:r>
            <a:r>
              <a:rPr lang="en-US" dirty="0">
                <a:solidFill>
                  <a:schemeClr val="accent2"/>
                </a:solidFill>
              </a:rPr>
              <a:t>process</a:t>
            </a:r>
          </a:p>
          <a:p>
            <a:pPr lvl="1"/>
            <a:r>
              <a:rPr lang="en-US" dirty="0"/>
              <a:t>VSD is not an algorithm</a:t>
            </a:r>
          </a:p>
          <a:p>
            <a:pPr lvl="1"/>
            <a:r>
              <a:rPr lang="en-US" dirty="0"/>
              <a:t>There is no design recipe for VSD</a:t>
            </a:r>
          </a:p>
          <a:p>
            <a:pPr lvl="1"/>
            <a:r>
              <a:rPr lang="en-US" dirty="0"/>
              <a:t>There is no way to </a:t>
            </a:r>
            <a:r>
              <a:rPr lang="en-US" i="1" dirty="0">
                <a:solidFill>
                  <a:schemeClr val="tx1">
                    <a:lumMod val="75000"/>
                  </a:schemeClr>
                </a:solidFill>
              </a:rPr>
              <a:t>#include </a:t>
            </a:r>
            <a:r>
              <a:rPr lang="en-US" i="1" dirty="0" err="1">
                <a:solidFill>
                  <a:schemeClr val="tx1">
                    <a:lumMod val="75000"/>
                  </a:schemeClr>
                </a:solidFill>
              </a:rPr>
              <a:t>vsd.h</a:t>
            </a:r>
            <a:r>
              <a:rPr lang="en-US" i="1" dirty="0">
                <a:solidFill>
                  <a:schemeClr val="tx1">
                    <a:lumMod val="75000"/>
                  </a:schemeClr>
                </a:solidFill>
              </a:rPr>
              <a:t> </a:t>
            </a:r>
            <a:r>
              <a:rPr lang="en-US" dirty="0"/>
              <a:t>or </a:t>
            </a:r>
            <a:r>
              <a:rPr lang="en-US" i="1" dirty="0">
                <a:solidFill>
                  <a:schemeClr val="tx1">
                    <a:lumMod val="75000"/>
                  </a:schemeClr>
                </a:solidFill>
              </a:rPr>
              <a:t>import VSD</a:t>
            </a:r>
            <a:endParaRPr lang="en-US" dirty="0"/>
          </a:p>
          <a:p>
            <a:pPr marL="0" indent="0">
              <a:buNone/>
            </a:pPr>
            <a:r>
              <a:rPr lang="en-US" dirty="0"/>
              <a:t>Committing to VSD means being </a:t>
            </a:r>
            <a:r>
              <a:rPr lang="en-US" dirty="0">
                <a:solidFill>
                  <a:schemeClr val="accent4"/>
                </a:solidFill>
              </a:rPr>
              <a:t>thoughtful</a:t>
            </a:r>
            <a:r>
              <a:rPr lang="en-US" dirty="0"/>
              <a:t> and </a:t>
            </a:r>
            <a:r>
              <a:rPr lang="en-US" dirty="0">
                <a:solidFill>
                  <a:schemeClr val="accent4"/>
                </a:solidFill>
              </a:rPr>
              <a:t>agile</a:t>
            </a:r>
          </a:p>
          <a:p>
            <a:pPr lvl="1"/>
            <a:r>
              <a:rPr lang="en-US" dirty="0"/>
              <a:t>No single right answer to complex ethical and moral questions…</a:t>
            </a:r>
          </a:p>
          <a:p>
            <a:pPr lvl="1"/>
            <a:r>
              <a:rPr lang="en-US" dirty="0"/>
              <a:t>But there are </a:t>
            </a:r>
            <a:r>
              <a:rPr lang="en-US" dirty="0">
                <a:solidFill>
                  <a:schemeClr val="accent6"/>
                </a:solidFill>
              </a:rPr>
              <a:t>lots of wrong answers</a:t>
            </a:r>
          </a:p>
        </p:txBody>
      </p:sp>
      <p:sp>
        <p:nvSpPr>
          <p:cNvPr id="4" name="Rectangle 3">
            <a:extLst>
              <a:ext uri="{FF2B5EF4-FFF2-40B4-BE49-F238E27FC236}">
                <a16:creationId xmlns:a16="http://schemas.microsoft.com/office/drawing/2014/main" id="{0EDB2A66-EE2A-4573-AC65-79C68D33AC76}"/>
              </a:ext>
            </a:extLst>
          </p:cNvPr>
          <p:cNvSpPr/>
          <p:nvPr/>
        </p:nvSpPr>
        <p:spPr>
          <a:xfrm>
            <a:off x="799139" y="5340404"/>
            <a:ext cx="10840251" cy="131026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460375"/>
            <a:r>
              <a:rPr lang="en-US" sz="2400" dirty="0"/>
              <a:t>Engaging with values in the design process offers creative opportunities for:</a:t>
            </a:r>
          </a:p>
          <a:p>
            <a:pPr marL="1260475" lvl="1" indent="-342900">
              <a:buFont typeface="Arial" panose="020B0604020202020204" pitchFamily="34" charset="0"/>
              <a:buChar char="•"/>
            </a:pPr>
            <a:r>
              <a:rPr lang="en-US" sz="2400" dirty="0"/>
              <a:t>Technical innovation</a:t>
            </a:r>
          </a:p>
          <a:p>
            <a:pPr marL="1260475" lvl="1" indent="-342900">
              <a:buFont typeface="Arial" panose="020B0604020202020204" pitchFamily="34" charset="0"/>
              <a:buChar char="•"/>
            </a:pPr>
            <a:r>
              <a:rPr lang="en-US" sz="2400" dirty="0"/>
              <a:t>Improving the human condition (</a:t>
            </a:r>
            <a:r>
              <a:rPr lang="en-US" sz="2400" i="1" dirty="0"/>
              <a:t>doing good</a:t>
            </a:r>
            <a:r>
              <a:rPr lang="en-US" sz="2400" dirty="0"/>
              <a:t> and </a:t>
            </a:r>
            <a:r>
              <a:rPr lang="en-US" sz="2400" i="1" dirty="0"/>
              <a:t>saving the world</a:t>
            </a:r>
            <a:r>
              <a:rPr lang="en-US" sz="2400" dirty="0"/>
              <a:t>)</a:t>
            </a:r>
          </a:p>
        </p:txBody>
      </p:sp>
    </p:spTree>
    <p:extLst>
      <p:ext uri="{BB962C8B-B14F-4D97-AF65-F5344CB8AC3E}">
        <p14:creationId xmlns:p14="http://schemas.microsoft.com/office/powerpoint/2010/main" val="225397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127567-D2CD-4748-A47D-170ACEE47ADC}"/>
              </a:ext>
            </a:extLst>
          </p:cNvPr>
          <p:cNvSpPr>
            <a:spLocks noGrp="1"/>
          </p:cNvSpPr>
          <p:nvPr>
            <p:ph type="title"/>
          </p:nvPr>
        </p:nvSpPr>
        <p:spPr/>
        <p:txBody>
          <a:bodyPr/>
          <a:lstStyle/>
          <a:p>
            <a:r>
              <a:rPr lang="en-US" sz="4800" dirty="0"/>
              <a:t>Go forth and build responsibly</a:t>
            </a:r>
          </a:p>
        </p:txBody>
      </p:sp>
      <p:sp>
        <p:nvSpPr>
          <p:cNvPr id="5" name="Text Placeholder 4">
            <a:extLst>
              <a:ext uri="{FF2B5EF4-FFF2-40B4-BE49-F238E27FC236}">
                <a16:creationId xmlns:a16="http://schemas.microsoft.com/office/drawing/2014/main" id="{0D1F4865-96F3-49AC-8110-B96CF3CB476C}"/>
              </a:ext>
            </a:extLst>
          </p:cNvPr>
          <p:cNvSpPr>
            <a:spLocks noGrp="1"/>
          </p:cNvSpPr>
          <p:nvPr>
            <p:ph type="body" idx="1"/>
          </p:nvPr>
        </p:nvSpPr>
        <p:spPr>
          <a:xfrm>
            <a:off x="833191" y="4010334"/>
            <a:ext cx="10515600" cy="2649900"/>
          </a:xfrm>
        </p:spPr>
        <p:txBody>
          <a:bodyPr>
            <a:normAutofit lnSpcReduction="10000"/>
          </a:bodyPr>
          <a:lstStyle/>
          <a:p>
            <a:r>
              <a:rPr lang="en-US" sz="2600" dirty="0"/>
              <a:t>Questions? Contact Professor Christo Wilson (</a:t>
            </a:r>
            <a:r>
              <a:rPr lang="en-US" sz="2600" dirty="0">
                <a:hlinkClick r:id="rId2"/>
              </a:rPr>
              <a:t>c.wilson@northeastern.edu</a:t>
            </a:r>
            <a:r>
              <a:rPr lang="en-US" sz="2600" dirty="0"/>
              <a:t>)</a:t>
            </a:r>
          </a:p>
          <a:p>
            <a:endParaRPr lang="en-US" dirty="0"/>
          </a:p>
          <a:p>
            <a:endParaRPr lang="en-US" dirty="0"/>
          </a:p>
          <a:p>
            <a:endParaRPr lang="en-US" dirty="0"/>
          </a:p>
          <a:p>
            <a:endParaRPr lang="en-US" dirty="0"/>
          </a:p>
          <a:p>
            <a:r>
              <a:rPr lang="en-US" sz="1600" dirty="0"/>
              <a:t>Khoury College of Computer Sciences, Northeastern University</a:t>
            </a:r>
          </a:p>
        </p:txBody>
      </p:sp>
    </p:spTree>
    <p:extLst>
      <p:ext uri="{BB962C8B-B14F-4D97-AF65-F5344CB8AC3E}">
        <p14:creationId xmlns:p14="http://schemas.microsoft.com/office/powerpoint/2010/main" val="2295622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972422-B794-4FA8-BCC6-BAF6938A1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892181C-D359-4ACC-8410-516793BAA3FC}"/>
              </a:ext>
            </a:extLst>
          </p:cNvPr>
          <p:cNvSpPr>
            <a:spLocks noGrp="1"/>
          </p:cNvSpPr>
          <p:nvPr>
            <p:ph type="title"/>
          </p:nvPr>
        </p:nvSpPr>
        <p:spPr>
          <a:xfrm>
            <a:off x="643467" y="1325880"/>
            <a:ext cx="3089437" cy="4206240"/>
          </a:xfrm>
        </p:spPr>
        <p:txBody>
          <a:bodyPr>
            <a:normAutofit/>
          </a:bodyPr>
          <a:lstStyle/>
          <a:p>
            <a:pPr algn="r"/>
            <a:r>
              <a:rPr lang="en-US" sz="3200">
                <a:solidFill>
                  <a:schemeClr val="tx2"/>
                </a:solidFill>
              </a:rPr>
              <a:t>Sources</a:t>
            </a:r>
          </a:p>
        </p:txBody>
      </p:sp>
      <p:sp>
        <p:nvSpPr>
          <p:cNvPr id="12" name="Rectangle 11">
            <a:extLst>
              <a:ext uri="{FF2B5EF4-FFF2-40B4-BE49-F238E27FC236}">
                <a16:creationId xmlns:a16="http://schemas.microsoft.com/office/drawing/2014/main" id="{89DE9E2B-5611-49C8-862E-AD4D43A8A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AE924D71-649B-4132-9E14-DB3B0FEC4921}"/>
              </a:ext>
            </a:extLst>
          </p:cNvPr>
          <p:cNvSpPr>
            <a:spLocks noGrp="1"/>
          </p:cNvSpPr>
          <p:nvPr>
            <p:ph idx="1"/>
          </p:nvPr>
        </p:nvSpPr>
        <p:spPr>
          <a:xfrm>
            <a:off x="4381668" y="1126067"/>
            <a:ext cx="6605331" cy="4605866"/>
          </a:xfrm>
        </p:spPr>
        <p:txBody>
          <a:bodyPr anchor="ctr">
            <a:normAutofit/>
          </a:bodyPr>
          <a:lstStyle/>
          <a:p>
            <a:pPr marL="0" indent="0">
              <a:buNone/>
            </a:pPr>
            <a:r>
              <a:rPr lang="en-US" sz="1600" i="1" dirty="0"/>
              <a:t>Value Sensitive Design: Shaping Technology with Moral Imagination</a:t>
            </a:r>
            <a:r>
              <a:rPr lang="en-US" sz="1600" dirty="0"/>
              <a:t> (The MIT Press). </a:t>
            </a:r>
            <a:r>
              <a:rPr lang="en-US" sz="1600" dirty="0" err="1"/>
              <a:t>Batya</a:t>
            </a:r>
            <a:r>
              <a:rPr lang="en-US" sz="1600" dirty="0"/>
              <a:t> Friedman and David G. Hendry, 2019. </a:t>
            </a:r>
            <a:r>
              <a:rPr lang="en-US" sz="1600" u="sng" dirty="0">
                <a:hlinkClick r:id="rId2"/>
              </a:rPr>
              <a:t>https://www.amazon.com/Value-Sensitive-Design-Technology-Imagination/dp/0262039532/</a:t>
            </a:r>
            <a:endParaRPr lang="en-US" sz="1600" u="sng" dirty="0"/>
          </a:p>
          <a:p>
            <a:pPr marL="0" indent="0">
              <a:buNone/>
            </a:pPr>
            <a:r>
              <a:rPr lang="en-US" sz="1600" i="1" dirty="0"/>
              <a:t>The algorithms that detect hate speech online are biased against black people </a:t>
            </a:r>
            <a:r>
              <a:rPr lang="en-US" sz="1600" dirty="0"/>
              <a:t>(Recode). Shirin </a:t>
            </a:r>
            <a:r>
              <a:rPr lang="en-US" sz="1600" dirty="0" err="1"/>
              <a:t>Ghaffary</a:t>
            </a:r>
            <a:r>
              <a:rPr lang="en-US" sz="1600" dirty="0"/>
              <a:t>, 2019. </a:t>
            </a:r>
            <a:r>
              <a:rPr lang="en-US" sz="1600" dirty="0">
                <a:hlinkClick r:id="rId3"/>
              </a:rPr>
              <a:t>https://www.vox.com/recode/2019/8/15/20806384/social-media-hate-speech-bias-black-african-american-facebook-twitter</a:t>
            </a:r>
            <a:endParaRPr lang="en-US" sz="1600" dirty="0"/>
          </a:p>
          <a:p>
            <a:pPr marL="0" indent="0">
              <a:buNone/>
            </a:pPr>
            <a:r>
              <a:rPr lang="en-US" sz="1600" i="1" dirty="0"/>
              <a:t>YouTube Said It Was Getting Serious About Hate Speech. Why Is It Still Full of Extremists? </a:t>
            </a:r>
            <a:r>
              <a:rPr lang="en-US" sz="1600" dirty="0"/>
              <a:t>(Gizmodo). Aaron </a:t>
            </a:r>
            <a:r>
              <a:rPr lang="en-US" sz="1600" dirty="0" err="1"/>
              <a:t>Sankin</a:t>
            </a:r>
            <a:r>
              <a:rPr lang="en-US" sz="1600" dirty="0"/>
              <a:t>, 2019. </a:t>
            </a:r>
            <a:r>
              <a:rPr lang="en-US" sz="1600" dirty="0">
                <a:hlinkClick r:id="rId4"/>
              </a:rPr>
              <a:t>https://gizmodo.com/youtube-said-it-was-getting-serious-about-hate-speech-1836596239</a:t>
            </a:r>
            <a:r>
              <a:rPr lang="en-US" sz="1600" dirty="0"/>
              <a:t> </a:t>
            </a:r>
          </a:p>
        </p:txBody>
      </p:sp>
      <p:sp>
        <p:nvSpPr>
          <p:cNvPr id="16" name="Rectangle 15">
            <a:extLst>
              <a:ext uri="{FF2B5EF4-FFF2-40B4-BE49-F238E27FC236}">
                <a16:creationId xmlns:a16="http://schemas.microsoft.com/office/drawing/2014/main" id="{519C7155-1644-4C60-B0B5-32B1800D6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7269841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8B6EF-6AF3-41CF-B3E0-ECCE19FC08DE}"/>
              </a:ext>
            </a:extLst>
          </p:cNvPr>
          <p:cNvSpPr>
            <a:spLocks noGrp="1"/>
          </p:cNvSpPr>
          <p:nvPr>
            <p:ph type="title"/>
          </p:nvPr>
        </p:nvSpPr>
        <p:spPr/>
        <p:txBody>
          <a:bodyPr/>
          <a:lstStyle/>
          <a:p>
            <a:r>
              <a:rPr lang="en-US" dirty="0"/>
              <a:t>Bad Solutions</a:t>
            </a:r>
          </a:p>
        </p:txBody>
      </p:sp>
      <p:sp>
        <p:nvSpPr>
          <p:cNvPr id="3" name="Content Placeholder 2">
            <a:extLst>
              <a:ext uri="{FF2B5EF4-FFF2-40B4-BE49-F238E27FC236}">
                <a16:creationId xmlns:a16="http://schemas.microsoft.com/office/drawing/2014/main" id="{410BFC8E-B356-4FB4-BE92-E580A4FE19A9}"/>
              </a:ext>
            </a:extLst>
          </p:cNvPr>
          <p:cNvSpPr>
            <a:spLocks noGrp="1"/>
          </p:cNvSpPr>
          <p:nvPr>
            <p:ph idx="1"/>
          </p:nvPr>
        </p:nvSpPr>
        <p:spPr>
          <a:xfrm>
            <a:off x="1202919" y="2011680"/>
            <a:ext cx="5634851" cy="4562144"/>
          </a:xfrm>
        </p:spPr>
        <p:txBody>
          <a:bodyPr/>
          <a:lstStyle/>
          <a:p>
            <a:pPr marL="0" indent="0">
              <a:buNone/>
            </a:pPr>
            <a:r>
              <a:rPr lang="en-US" dirty="0"/>
              <a:t>Idea: train a machine learning model to detect hate speech</a:t>
            </a:r>
          </a:p>
          <a:p>
            <a:pPr lvl="1"/>
            <a:r>
              <a:rPr lang="en-US" dirty="0"/>
              <a:t>Fast and scalable</a:t>
            </a:r>
          </a:p>
          <a:p>
            <a:pPr lvl="1"/>
            <a:r>
              <a:rPr lang="en-US" dirty="0"/>
              <a:t>“Fair” because it doesn’t rely on human judgement</a:t>
            </a:r>
          </a:p>
          <a:p>
            <a:pPr marL="0" indent="0">
              <a:buNone/>
            </a:pPr>
            <a:r>
              <a:rPr lang="en-US" dirty="0"/>
              <a:t>Harms the people it was supposed to protect</a:t>
            </a:r>
          </a:p>
          <a:p>
            <a:pPr marL="0" indent="0">
              <a:buNone/>
            </a:pPr>
            <a:r>
              <a:rPr lang="en-US" dirty="0"/>
              <a:t>Fails to take context into account</a:t>
            </a:r>
          </a:p>
          <a:p>
            <a:pPr lvl="1"/>
            <a:r>
              <a:rPr lang="en-US" dirty="0"/>
              <a:t>Historical quotations vs. expressions of opinion</a:t>
            </a:r>
          </a:p>
          <a:p>
            <a:pPr lvl="1"/>
            <a:r>
              <a:rPr lang="en-US" dirty="0"/>
              <a:t>Ownership of slurs by people from targeted groups</a:t>
            </a:r>
          </a:p>
        </p:txBody>
      </p:sp>
      <p:pic>
        <p:nvPicPr>
          <p:cNvPr id="9" name="Picture 8">
            <a:extLst>
              <a:ext uri="{FF2B5EF4-FFF2-40B4-BE49-F238E27FC236}">
                <a16:creationId xmlns:a16="http://schemas.microsoft.com/office/drawing/2014/main" id="{0875EE42-3575-41AE-A6E6-3C1ADED475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7036" y="0"/>
            <a:ext cx="4874964" cy="6858000"/>
          </a:xfrm>
          <a:prstGeom prst="rect">
            <a:avLst/>
          </a:prstGeom>
        </p:spPr>
      </p:pic>
    </p:spTree>
    <p:extLst>
      <p:ext uri="{BB962C8B-B14F-4D97-AF65-F5344CB8AC3E}">
        <p14:creationId xmlns:p14="http://schemas.microsoft.com/office/powerpoint/2010/main" val="307897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8B6EF-6AF3-41CF-B3E0-ECCE19FC08DE}"/>
              </a:ext>
            </a:extLst>
          </p:cNvPr>
          <p:cNvSpPr>
            <a:spLocks noGrp="1"/>
          </p:cNvSpPr>
          <p:nvPr>
            <p:ph type="title"/>
          </p:nvPr>
        </p:nvSpPr>
        <p:spPr/>
        <p:txBody>
          <a:bodyPr/>
          <a:lstStyle/>
          <a:p>
            <a:r>
              <a:rPr lang="en-US" dirty="0"/>
              <a:t>Content Moderation Done Right?</a:t>
            </a:r>
          </a:p>
        </p:txBody>
      </p:sp>
      <p:sp>
        <p:nvSpPr>
          <p:cNvPr id="3" name="Content Placeholder 2">
            <a:extLst>
              <a:ext uri="{FF2B5EF4-FFF2-40B4-BE49-F238E27FC236}">
                <a16:creationId xmlns:a16="http://schemas.microsoft.com/office/drawing/2014/main" id="{410BFC8E-B356-4FB4-BE92-E580A4FE19A9}"/>
              </a:ext>
            </a:extLst>
          </p:cNvPr>
          <p:cNvSpPr>
            <a:spLocks noGrp="1"/>
          </p:cNvSpPr>
          <p:nvPr>
            <p:ph sz="half" idx="1"/>
          </p:nvPr>
        </p:nvSpPr>
        <p:spPr/>
        <p:txBody>
          <a:bodyPr>
            <a:normAutofit lnSpcReduction="10000"/>
          </a:bodyPr>
          <a:lstStyle/>
          <a:p>
            <a:pPr marL="0" indent="0">
              <a:buNone/>
            </a:pPr>
            <a:r>
              <a:rPr lang="en-US" dirty="0"/>
              <a:t>Defining hate speech</a:t>
            </a:r>
          </a:p>
          <a:p>
            <a:pPr lvl="1"/>
            <a:r>
              <a:rPr lang="en-US" dirty="0"/>
              <a:t>Examining socio-historical power relations between groups</a:t>
            </a:r>
          </a:p>
          <a:p>
            <a:pPr lvl="1"/>
            <a:r>
              <a:rPr lang="en-US" dirty="0"/>
              <a:t>Soliciting diverse perspectives on the problem and possible solutions</a:t>
            </a:r>
          </a:p>
          <a:p>
            <a:pPr marL="0" indent="0">
              <a:buNone/>
            </a:pPr>
            <a:r>
              <a:rPr lang="en-US" dirty="0"/>
              <a:t>Taking context into account</a:t>
            </a:r>
          </a:p>
          <a:p>
            <a:pPr lvl="1"/>
            <a:r>
              <a:rPr lang="en-US" dirty="0"/>
              <a:t>Historical quotes, artistic expression, in-group vs. out-group speaker…</a:t>
            </a:r>
          </a:p>
          <a:p>
            <a:pPr marL="0" indent="0">
              <a:buNone/>
            </a:pPr>
            <a:r>
              <a:rPr lang="en-US" dirty="0"/>
              <a:t>Implementing a process</a:t>
            </a:r>
          </a:p>
          <a:p>
            <a:pPr lvl="1"/>
            <a:r>
              <a:rPr lang="en-US" dirty="0"/>
              <a:t>Crowdsourced detection? Automation with AI? Paid content moderators?</a:t>
            </a:r>
          </a:p>
          <a:p>
            <a:pPr lvl="1"/>
            <a:r>
              <a:rPr lang="en-US" dirty="0"/>
              <a:t>Process for contesting decisions and requesting a review?</a:t>
            </a:r>
          </a:p>
        </p:txBody>
      </p:sp>
      <p:sp>
        <p:nvSpPr>
          <p:cNvPr id="4" name="Content Placeholder 3">
            <a:extLst>
              <a:ext uri="{FF2B5EF4-FFF2-40B4-BE49-F238E27FC236}">
                <a16:creationId xmlns:a16="http://schemas.microsoft.com/office/drawing/2014/main" id="{24C6E63F-03B3-4F57-99D3-A2107193824F}"/>
              </a:ext>
            </a:extLst>
          </p:cNvPr>
          <p:cNvSpPr>
            <a:spLocks noGrp="1"/>
          </p:cNvSpPr>
          <p:nvPr>
            <p:ph sz="half" idx="2"/>
          </p:nvPr>
        </p:nvSpPr>
        <p:spPr>
          <a:xfrm>
            <a:off x="6230391" y="2011680"/>
            <a:ext cx="4978716" cy="4206240"/>
          </a:xfrm>
        </p:spPr>
        <p:txBody>
          <a:bodyPr>
            <a:normAutofit lnSpcReduction="10000"/>
          </a:bodyPr>
          <a:lstStyle/>
          <a:p>
            <a:pPr marL="0" indent="0">
              <a:buNone/>
            </a:pPr>
            <a:r>
              <a:rPr lang="en-US" dirty="0"/>
              <a:t>Deciding how to enforce the policy</a:t>
            </a:r>
          </a:p>
          <a:p>
            <a:pPr lvl="1"/>
            <a:r>
              <a:rPr lang="en-US" dirty="0"/>
              <a:t>Censor content and/or ban the speaker?</a:t>
            </a:r>
          </a:p>
          <a:p>
            <a:pPr lvl="1"/>
            <a:r>
              <a:rPr lang="en-US" dirty="0"/>
              <a:t>Flag content and show a warning label or collapse it (i.e. require a click to view)?</a:t>
            </a:r>
          </a:p>
          <a:p>
            <a:pPr marL="0" indent="0">
              <a:buNone/>
            </a:pPr>
            <a:r>
              <a:rPr lang="en-US" dirty="0"/>
              <a:t>Taking the delivery medium into account</a:t>
            </a:r>
          </a:p>
          <a:p>
            <a:pPr lvl="1"/>
            <a:r>
              <a:rPr lang="en-US" dirty="0"/>
              <a:t>Should hate speech appear in search results?</a:t>
            </a:r>
          </a:p>
          <a:p>
            <a:pPr lvl="1"/>
            <a:r>
              <a:rPr lang="en-US" dirty="0"/>
              <a:t>Should hate speech be algorithmically promoted or recommended (e.g. in a news feed)?</a:t>
            </a:r>
          </a:p>
          <a:p>
            <a:pPr marL="0" indent="0">
              <a:buNone/>
            </a:pPr>
            <a:endParaRPr lang="en-US" dirty="0"/>
          </a:p>
        </p:txBody>
      </p:sp>
      <p:sp>
        <p:nvSpPr>
          <p:cNvPr id="5" name="Speech Bubble: Rectangle 4">
            <a:extLst>
              <a:ext uri="{FF2B5EF4-FFF2-40B4-BE49-F238E27FC236}">
                <a16:creationId xmlns:a16="http://schemas.microsoft.com/office/drawing/2014/main" id="{5F5A8096-D360-474F-9786-32CED0A96D31}"/>
              </a:ext>
            </a:extLst>
          </p:cNvPr>
          <p:cNvSpPr/>
          <p:nvPr/>
        </p:nvSpPr>
        <p:spPr>
          <a:xfrm>
            <a:off x="5960224" y="5597717"/>
            <a:ext cx="5575064" cy="1089329"/>
          </a:xfrm>
          <a:prstGeom prst="wedgeRectCallout">
            <a:avLst>
              <a:gd name="adj1" fmla="val 876"/>
              <a:gd name="adj2" fmla="val -99544"/>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t>Answering all of these questions require making challenging, normative choices!</a:t>
            </a:r>
          </a:p>
        </p:txBody>
      </p:sp>
    </p:spTree>
    <p:extLst>
      <p:ext uri="{BB962C8B-B14F-4D97-AF65-F5344CB8AC3E}">
        <p14:creationId xmlns:p14="http://schemas.microsoft.com/office/powerpoint/2010/main" val="2664960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FCBD6-EE30-4DEC-9D68-368298685019}"/>
              </a:ext>
            </a:extLst>
          </p:cNvPr>
          <p:cNvSpPr>
            <a:spLocks noGrp="1"/>
          </p:cNvSpPr>
          <p:nvPr>
            <p:ph type="title"/>
          </p:nvPr>
        </p:nvSpPr>
        <p:spPr/>
        <p:txBody>
          <a:bodyPr/>
          <a:lstStyle/>
          <a:p>
            <a:r>
              <a:rPr lang="en-US" dirty="0"/>
              <a:t>More examples</a:t>
            </a:r>
          </a:p>
        </p:txBody>
      </p:sp>
      <p:sp>
        <p:nvSpPr>
          <p:cNvPr id="3" name="Content Placeholder 2">
            <a:extLst>
              <a:ext uri="{FF2B5EF4-FFF2-40B4-BE49-F238E27FC236}">
                <a16:creationId xmlns:a16="http://schemas.microsoft.com/office/drawing/2014/main" id="{EB773624-D7D7-4A7B-9759-6AEAFEE8081A}"/>
              </a:ext>
            </a:extLst>
          </p:cNvPr>
          <p:cNvSpPr>
            <a:spLocks noGrp="1"/>
          </p:cNvSpPr>
          <p:nvPr>
            <p:ph idx="1"/>
          </p:nvPr>
        </p:nvSpPr>
        <p:spPr>
          <a:xfrm>
            <a:off x="1202919" y="2858460"/>
            <a:ext cx="9784080" cy="3880437"/>
          </a:xfrm>
        </p:spPr>
        <p:txBody>
          <a:bodyPr>
            <a:normAutofit/>
          </a:bodyPr>
          <a:lstStyle/>
          <a:p>
            <a:pPr marL="0" indent="0">
              <a:buNone/>
            </a:pPr>
            <a:r>
              <a:rPr lang="en-US" dirty="0"/>
              <a:t>Facial recognition</a:t>
            </a:r>
          </a:p>
          <a:p>
            <a:pPr marL="0" indent="0">
              <a:buNone/>
            </a:pPr>
            <a:r>
              <a:rPr lang="en-US" dirty="0"/>
              <a:t>Smart speakers that secretly have humans transcribe the recordings</a:t>
            </a:r>
          </a:p>
          <a:p>
            <a:pPr marL="0" indent="0">
              <a:buNone/>
            </a:pPr>
            <a:r>
              <a:rPr lang="en-US" dirty="0"/>
              <a:t>Ridesharing apps that congest streets; home sharing apps that displace residents</a:t>
            </a:r>
          </a:p>
          <a:p>
            <a:pPr marL="0" indent="0">
              <a:buNone/>
            </a:pPr>
            <a:r>
              <a:rPr lang="en-US" dirty="0"/>
              <a:t>Third-party data collection for hyper-targeted advertising</a:t>
            </a:r>
          </a:p>
          <a:p>
            <a:pPr marL="0" indent="0">
              <a:buNone/>
            </a:pPr>
            <a:r>
              <a:rPr lang="en-US" dirty="0"/>
              <a:t>Self driving cars, autonomous drones</a:t>
            </a:r>
          </a:p>
          <a:p>
            <a:pPr marL="0" indent="0">
              <a:buNone/>
            </a:pPr>
            <a:r>
              <a:rPr lang="en-US" dirty="0"/>
              <a:t>AIs that gate access to loans, insurance, employment, government services…</a:t>
            </a:r>
          </a:p>
          <a:p>
            <a:pPr marL="0" indent="0">
              <a:buNone/>
            </a:pPr>
            <a:r>
              <a:rPr lang="en-US" dirty="0"/>
              <a:t>Deceptive user interface “dark patterns”</a:t>
            </a:r>
          </a:p>
          <a:p>
            <a:pPr marL="0" indent="0">
              <a:buNone/>
            </a:pPr>
            <a:r>
              <a:rPr lang="en-US" dirty="0"/>
              <a:t>And on… and on… and on…</a:t>
            </a:r>
          </a:p>
          <a:p>
            <a:pPr marL="0" indent="0">
              <a:buNone/>
            </a:pPr>
            <a:endParaRPr lang="en-US" dirty="0"/>
          </a:p>
        </p:txBody>
      </p:sp>
      <p:sp>
        <p:nvSpPr>
          <p:cNvPr id="4" name="Rectangle 3">
            <a:extLst>
              <a:ext uri="{FF2B5EF4-FFF2-40B4-BE49-F238E27FC236}">
                <a16:creationId xmlns:a16="http://schemas.microsoft.com/office/drawing/2014/main" id="{E88F169A-50F1-4882-8969-13A75808F833}"/>
              </a:ext>
            </a:extLst>
          </p:cNvPr>
          <p:cNvSpPr/>
          <p:nvPr/>
        </p:nvSpPr>
        <p:spPr>
          <a:xfrm>
            <a:off x="1202919" y="2097299"/>
            <a:ext cx="9784080" cy="6039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t>Ethically and morally implicated technology is </a:t>
            </a:r>
            <a:r>
              <a:rPr lang="en-US" sz="2400" b="1" dirty="0"/>
              <a:t>everywhere</a:t>
            </a:r>
            <a:r>
              <a:rPr lang="en-US" sz="2400" dirty="0"/>
              <a:t>!</a:t>
            </a:r>
          </a:p>
        </p:txBody>
      </p:sp>
    </p:spTree>
    <p:extLst>
      <p:ext uri="{BB962C8B-B14F-4D97-AF65-F5344CB8AC3E}">
        <p14:creationId xmlns:p14="http://schemas.microsoft.com/office/powerpoint/2010/main" val="2086617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59B3E-F942-44D9-A57B-012B9961AE68}"/>
              </a:ext>
            </a:extLst>
          </p:cNvPr>
          <p:cNvSpPr>
            <a:spLocks noGrp="1"/>
          </p:cNvSpPr>
          <p:nvPr>
            <p:ph type="title"/>
          </p:nvPr>
        </p:nvSpPr>
        <p:spPr>
          <a:xfrm>
            <a:off x="1202919" y="284176"/>
            <a:ext cx="9784080" cy="1508760"/>
          </a:xfrm>
        </p:spPr>
        <p:txBody>
          <a:bodyPr>
            <a:normAutofit/>
          </a:bodyPr>
          <a:lstStyle/>
          <a:p>
            <a:r>
              <a:rPr lang="en-US"/>
              <a:t>Values and Technology</a:t>
            </a:r>
            <a:endParaRPr lang="en-US" dirty="0"/>
          </a:p>
        </p:txBody>
      </p:sp>
      <p:graphicFrame>
        <p:nvGraphicFramePr>
          <p:cNvPr id="16" name="Content Placeholder 2">
            <a:extLst>
              <a:ext uri="{FF2B5EF4-FFF2-40B4-BE49-F238E27FC236}">
                <a16:creationId xmlns:a16="http://schemas.microsoft.com/office/drawing/2014/main" id="{45C740BB-20FB-4465-8DDD-200672BEC386}"/>
              </a:ext>
            </a:extLst>
          </p:cNvPr>
          <p:cNvGraphicFramePr>
            <a:graphicFrameLocks noGrp="1"/>
          </p:cNvGraphicFramePr>
          <p:nvPr>
            <p:ph idx="1"/>
            <p:extLst>
              <p:ext uri="{D42A27DB-BD31-4B8C-83A1-F6EECF244321}">
                <p14:modId xmlns:p14="http://schemas.microsoft.com/office/powerpoint/2010/main" val="2058649983"/>
              </p:ext>
            </p:extLst>
          </p:nvPr>
        </p:nvGraphicFramePr>
        <p:xfrm>
          <a:off x="596632" y="2321780"/>
          <a:ext cx="10996654" cy="27432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873DA26C-663F-448F-BCBB-23A0FD93CAD0}"/>
              </a:ext>
            </a:extLst>
          </p:cNvPr>
          <p:cNvSpPr/>
          <p:nvPr/>
        </p:nvSpPr>
        <p:spPr>
          <a:xfrm>
            <a:off x="799139" y="5340404"/>
            <a:ext cx="10840251" cy="131026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460375"/>
            <a:r>
              <a:rPr lang="en-US" sz="2400" dirty="0"/>
              <a:t>Engaging with values in the design process offers creative opportunities for:</a:t>
            </a:r>
          </a:p>
          <a:p>
            <a:pPr marL="1260475" lvl="1" indent="-342900">
              <a:buFont typeface="Arial" panose="020B0604020202020204" pitchFamily="34" charset="0"/>
              <a:buChar char="•"/>
            </a:pPr>
            <a:r>
              <a:rPr lang="en-US" sz="2400" dirty="0"/>
              <a:t>Technical innovation</a:t>
            </a:r>
          </a:p>
          <a:p>
            <a:pPr marL="1260475" lvl="1" indent="-342900">
              <a:buFont typeface="Arial" panose="020B0604020202020204" pitchFamily="34" charset="0"/>
              <a:buChar char="•"/>
            </a:pPr>
            <a:r>
              <a:rPr lang="en-US" sz="2400" dirty="0"/>
              <a:t>Improving the human condition (</a:t>
            </a:r>
            <a:r>
              <a:rPr lang="en-US" sz="2400" i="1" dirty="0"/>
              <a:t>doing good</a:t>
            </a:r>
            <a:r>
              <a:rPr lang="en-US" sz="2400" dirty="0"/>
              <a:t> and </a:t>
            </a:r>
            <a:r>
              <a:rPr lang="en-US" sz="2400" i="1" dirty="0"/>
              <a:t>saving the world</a:t>
            </a:r>
            <a:r>
              <a:rPr lang="en-US" sz="2400" dirty="0"/>
              <a:t>)</a:t>
            </a:r>
          </a:p>
        </p:txBody>
      </p:sp>
    </p:spTree>
    <p:extLst>
      <p:ext uri="{BB962C8B-B14F-4D97-AF65-F5344CB8AC3E}">
        <p14:creationId xmlns:p14="http://schemas.microsoft.com/office/powerpoint/2010/main" val="1415513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A482-1F84-4533-B70A-34637BE6B484}"/>
              </a:ext>
            </a:extLst>
          </p:cNvPr>
          <p:cNvSpPr>
            <a:spLocks noGrp="1"/>
          </p:cNvSpPr>
          <p:nvPr>
            <p:ph type="title"/>
          </p:nvPr>
        </p:nvSpPr>
        <p:spPr/>
        <p:txBody>
          <a:bodyPr/>
          <a:lstStyle/>
          <a:p>
            <a:r>
              <a:rPr lang="en-US" dirty="0"/>
              <a:t>Value Sensitive Design (VSD)</a:t>
            </a:r>
          </a:p>
        </p:txBody>
      </p:sp>
      <p:sp>
        <p:nvSpPr>
          <p:cNvPr id="3" name="Content Placeholder 2">
            <a:extLst>
              <a:ext uri="{FF2B5EF4-FFF2-40B4-BE49-F238E27FC236}">
                <a16:creationId xmlns:a16="http://schemas.microsoft.com/office/drawing/2014/main" id="{797168FA-F585-44EC-A072-D605B5B05869}"/>
              </a:ext>
            </a:extLst>
          </p:cNvPr>
          <p:cNvSpPr>
            <a:spLocks noGrp="1"/>
          </p:cNvSpPr>
          <p:nvPr>
            <p:ph idx="1"/>
          </p:nvPr>
        </p:nvSpPr>
        <p:spPr>
          <a:xfrm>
            <a:off x="1202919" y="2011680"/>
            <a:ext cx="9784080" cy="4510716"/>
          </a:xfrm>
        </p:spPr>
        <p:txBody>
          <a:bodyPr>
            <a:normAutofit/>
          </a:bodyPr>
          <a:lstStyle/>
          <a:p>
            <a:pPr marL="0" indent="0">
              <a:lnSpc>
                <a:spcPct val="150000"/>
              </a:lnSpc>
              <a:buNone/>
            </a:pPr>
            <a:r>
              <a:rPr lang="en-US" sz="2400" dirty="0"/>
              <a:t>The goal of </a:t>
            </a:r>
            <a:r>
              <a:rPr lang="en-US" sz="2400" dirty="0">
                <a:solidFill>
                  <a:schemeClr val="accent2"/>
                </a:solidFill>
              </a:rPr>
              <a:t>Value Sensitive Design </a:t>
            </a:r>
            <a:r>
              <a:rPr lang="en-US" sz="2400" dirty="0"/>
              <a:t>is to make socially-informed and thoughtful value-based choices in the technology design process</a:t>
            </a:r>
          </a:p>
          <a:p>
            <a:pPr marL="685800" lvl="1" indent="-457200">
              <a:lnSpc>
                <a:spcPct val="150000"/>
              </a:lnSpc>
              <a:buFont typeface="+mj-lt"/>
              <a:buAutoNum type="arabicPeriod"/>
            </a:pPr>
            <a:r>
              <a:rPr lang="en-US" sz="2400" dirty="0"/>
              <a:t>Appreciating that technology design is a value-laden practice</a:t>
            </a:r>
          </a:p>
          <a:p>
            <a:pPr marL="685800" lvl="1" indent="-457200">
              <a:lnSpc>
                <a:spcPct val="150000"/>
              </a:lnSpc>
              <a:buFont typeface="+mj-lt"/>
              <a:buAutoNum type="arabicPeriod"/>
            </a:pPr>
            <a:r>
              <a:rPr lang="en-US" sz="2400" dirty="0"/>
              <a:t>Recognizing the value-relevant </a:t>
            </a:r>
            <a:r>
              <a:rPr lang="en-US" sz="2400" dirty="0">
                <a:solidFill>
                  <a:schemeClr val="accent2"/>
                </a:solidFill>
              </a:rPr>
              <a:t>choice points </a:t>
            </a:r>
            <a:r>
              <a:rPr lang="en-US" sz="2400" dirty="0"/>
              <a:t>in the design process </a:t>
            </a:r>
          </a:p>
          <a:p>
            <a:pPr marL="685800" lvl="1" indent="-457200">
              <a:lnSpc>
                <a:spcPct val="150000"/>
              </a:lnSpc>
              <a:buFont typeface="+mj-lt"/>
              <a:buAutoNum type="arabicPeriod"/>
            </a:pPr>
            <a:r>
              <a:rPr lang="en-US" sz="2400" dirty="0"/>
              <a:t>Identifying and analyzing the values at issue in particular design choices</a:t>
            </a:r>
          </a:p>
          <a:p>
            <a:pPr marL="685800" lvl="1" indent="-457200">
              <a:lnSpc>
                <a:spcPct val="150000"/>
              </a:lnSpc>
              <a:buFont typeface="+mj-lt"/>
              <a:buAutoNum type="arabicPeriod"/>
            </a:pPr>
            <a:r>
              <a:rPr lang="en-US" sz="2400" dirty="0"/>
              <a:t>Reflecting on those values and how they can or should inform technology design</a:t>
            </a:r>
          </a:p>
        </p:txBody>
      </p:sp>
    </p:spTree>
    <p:extLst>
      <p:ext uri="{BB962C8B-B14F-4D97-AF65-F5344CB8AC3E}">
        <p14:creationId xmlns:p14="http://schemas.microsoft.com/office/powerpoint/2010/main" val="2997919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FC122E-41BB-4BE5-9908-368B7F5C28A0}"/>
              </a:ext>
            </a:extLst>
          </p:cNvPr>
          <p:cNvSpPr>
            <a:spLocks noGrp="1"/>
          </p:cNvSpPr>
          <p:nvPr>
            <p:ph type="title"/>
          </p:nvPr>
        </p:nvSpPr>
        <p:spPr/>
        <p:txBody>
          <a:bodyPr/>
          <a:lstStyle/>
          <a:p>
            <a:r>
              <a:rPr lang="en-US" dirty="0"/>
              <a:t>VSD in Brief</a:t>
            </a:r>
          </a:p>
        </p:txBody>
      </p:sp>
      <p:sp>
        <p:nvSpPr>
          <p:cNvPr id="5" name="Text Placeholder 4">
            <a:extLst>
              <a:ext uri="{FF2B5EF4-FFF2-40B4-BE49-F238E27FC236}">
                <a16:creationId xmlns:a16="http://schemas.microsoft.com/office/drawing/2014/main" id="{74B3650A-8919-4257-B521-C975A756FC3F}"/>
              </a:ext>
            </a:extLst>
          </p:cNvPr>
          <p:cNvSpPr>
            <a:spLocks noGrp="1"/>
          </p:cNvSpPr>
          <p:nvPr>
            <p:ph type="body" idx="1"/>
          </p:nvPr>
        </p:nvSpPr>
        <p:spPr/>
        <p:txBody>
          <a:bodyPr>
            <a:normAutofit/>
          </a:bodyPr>
          <a:lstStyle/>
          <a:p>
            <a:pPr algn="ctr"/>
            <a:r>
              <a:rPr lang="en-US" sz="2800" dirty="0"/>
              <a:t>VSD is a…</a:t>
            </a:r>
          </a:p>
        </p:txBody>
      </p:sp>
      <p:sp>
        <p:nvSpPr>
          <p:cNvPr id="6" name="Content Placeholder 5">
            <a:extLst>
              <a:ext uri="{FF2B5EF4-FFF2-40B4-BE49-F238E27FC236}">
                <a16:creationId xmlns:a16="http://schemas.microsoft.com/office/drawing/2014/main" id="{AED5F0FF-7850-42C9-B5BF-8EE4FC1ACC4D}"/>
              </a:ext>
            </a:extLst>
          </p:cNvPr>
          <p:cNvSpPr>
            <a:spLocks noGrp="1"/>
          </p:cNvSpPr>
          <p:nvPr>
            <p:ph sz="half" idx="2"/>
          </p:nvPr>
        </p:nvSpPr>
        <p:spPr>
          <a:xfrm>
            <a:off x="1207008" y="2656566"/>
            <a:ext cx="4888992" cy="4040796"/>
          </a:xfrm>
        </p:spPr>
        <p:txBody>
          <a:bodyPr>
            <a:normAutofit/>
          </a:bodyPr>
          <a:lstStyle/>
          <a:p>
            <a:pPr marL="0" indent="0">
              <a:buNone/>
            </a:pPr>
            <a:r>
              <a:rPr lang="en-US" sz="2400" dirty="0">
                <a:solidFill>
                  <a:schemeClr val="accent2"/>
                </a:solidFill>
              </a:rPr>
              <a:t>Outlook</a:t>
            </a:r>
            <a:r>
              <a:rPr lang="en-US" sz="2400" dirty="0"/>
              <a:t> for seeing the values in technology design</a:t>
            </a:r>
          </a:p>
          <a:p>
            <a:pPr marL="0" indent="0">
              <a:buNone/>
            </a:pPr>
            <a:r>
              <a:rPr lang="en-US" sz="2400" dirty="0">
                <a:solidFill>
                  <a:schemeClr val="accent2"/>
                </a:solidFill>
              </a:rPr>
              <a:t>Process</a:t>
            </a:r>
            <a:r>
              <a:rPr lang="en-US" sz="2400" dirty="0"/>
              <a:t> for making value-based choices within design</a:t>
            </a:r>
          </a:p>
          <a:p>
            <a:pPr lvl="1"/>
            <a:r>
              <a:rPr lang="en-US" sz="2400" dirty="0"/>
              <a:t>Combines </a:t>
            </a:r>
            <a:r>
              <a:rPr lang="en-US" sz="2400" dirty="0">
                <a:solidFill>
                  <a:schemeClr val="accent2"/>
                </a:solidFill>
              </a:rPr>
              <a:t>empirical</a:t>
            </a:r>
            <a:r>
              <a:rPr lang="en-US" sz="2400" dirty="0"/>
              <a:t>, </a:t>
            </a:r>
            <a:r>
              <a:rPr lang="en-US" sz="2400" dirty="0">
                <a:solidFill>
                  <a:schemeClr val="accent2"/>
                </a:solidFill>
              </a:rPr>
              <a:t>value</a:t>
            </a:r>
            <a:r>
              <a:rPr lang="en-US" sz="2400" dirty="0"/>
              <a:t>, and </a:t>
            </a:r>
            <a:r>
              <a:rPr lang="en-US" sz="2400" dirty="0">
                <a:solidFill>
                  <a:schemeClr val="accent2"/>
                </a:solidFill>
              </a:rPr>
              <a:t>technical investigations</a:t>
            </a:r>
          </a:p>
          <a:p>
            <a:pPr lvl="1"/>
            <a:r>
              <a:rPr lang="en-US" sz="2400" dirty="0"/>
              <a:t>Design solutions that incorporate the values held by </a:t>
            </a:r>
            <a:r>
              <a:rPr lang="en-US" sz="2400" dirty="0">
                <a:solidFill>
                  <a:schemeClr val="accent2"/>
                </a:solidFill>
              </a:rPr>
              <a:t>stakeholders</a:t>
            </a:r>
          </a:p>
          <a:p>
            <a:pPr lvl="1"/>
            <a:r>
              <a:rPr lang="en-US" sz="2400" dirty="0"/>
              <a:t>Considers problems and solutions from </a:t>
            </a:r>
            <a:r>
              <a:rPr lang="en-US" sz="2400" dirty="0">
                <a:solidFill>
                  <a:schemeClr val="accent2"/>
                </a:solidFill>
              </a:rPr>
              <a:t>diverse perspectives</a:t>
            </a:r>
          </a:p>
        </p:txBody>
      </p:sp>
      <p:sp>
        <p:nvSpPr>
          <p:cNvPr id="7" name="Text Placeholder 6">
            <a:extLst>
              <a:ext uri="{FF2B5EF4-FFF2-40B4-BE49-F238E27FC236}">
                <a16:creationId xmlns:a16="http://schemas.microsoft.com/office/drawing/2014/main" id="{95778852-2E32-419F-A291-314602D613A4}"/>
              </a:ext>
            </a:extLst>
          </p:cNvPr>
          <p:cNvSpPr>
            <a:spLocks noGrp="1"/>
          </p:cNvSpPr>
          <p:nvPr>
            <p:ph type="body" sz="quarter" idx="3"/>
          </p:nvPr>
        </p:nvSpPr>
        <p:spPr/>
        <p:txBody>
          <a:bodyPr>
            <a:normAutofit/>
          </a:bodyPr>
          <a:lstStyle/>
          <a:p>
            <a:pPr algn="ctr"/>
            <a:r>
              <a:rPr lang="en-US" sz="2800" dirty="0"/>
              <a:t>VSD is </a:t>
            </a:r>
            <a:r>
              <a:rPr lang="en-US" sz="2800" dirty="0">
                <a:solidFill>
                  <a:schemeClr val="accent6"/>
                </a:solidFill>
              </a:rPr>
              <a:t>not</a:t>
            </a:r>
            <a:r>
              <a:rPr lang="en-US" sz="2800" dirty="0"/>
              <a:t>…</a:t>
            </a:r>
          </a:p>
        </p:txBody>
      </p:sp>
      <p:sp>
        <p:nvSpPr>
          <p:cNvPr id="8" name="Content Placeholder 7">
            <a:extLst>
              <a:ext uri="{FF2B5EF4-FFF2-40B4-BE49-F238E27FC236}">
                <a16:creationId xmlns:a16="http://schemas.microsoft.com/office/drawing/2014/main" id="{7589CC92-348A-48AE-BD11-7B239A0653C5}"/>
              </a:ext>
            </a:extLst>
          </p:cNvPr>
          <p:cNvSpPr>
            <a:spLocks noGrp="1"/>
          </p:cNvSpPr>
          <p:nvPr>
            <p:ph sz="quarter" idx="4"/>
          </p:nvPr>
        </p:nvSpPr>
        <p:spPr>
          <a:xfrm>
            <a:off x="6231229" y="2656564"/>
            <a:ext cx="5131185" cy="3839652"/>
          </a:xfrm>
        </p:spPr>
        <p:txBody>
          <a:bodyPr>
            <a:normAutofit/>
          </a:bodyPr>
          <a:lstStyle/>
          <a:p>
            <a:pPr marL="0" indent="0">
              <a:buNone/>
            </a:pPr>
            <a:r>
              <a:rPr lang="en-US" sz="2400" dirty="0"/>
              <a:t>A moral framework or system of ethics</a:t>
            </a:r>
          </a:p>
          <a:p>
            <a:pPr lvl="1"/>
            <a:r>
              <a:rPr lang="en-US" sz="2400" dirty="0"/>
              <a:t>It does not tell you what decisions to make</a:t>
            </a:r>
          </a:p>
          <a:p>
            <a:pPr lvl="1"/>
            <a:r>
              <a:rPr lang="en-US" sz="2400" dirty="0"/>
              <a:t>Rather, it incorporates value reflections into the choosing process</a:t>
            </a:r>
          </a:p>
          <a:p>
            <a:pPr marL="0" lvl="1" indent="0">
              <a:buNone/>
            </a:pPr>
            <a:r>
              <a:rPr lang="en-US" sz="2400" dirty="0"/>
              <a:t>It does not provide an algorithm for making decisions</a:t>
            </a:r>
          </a:p>
          <a:p>
            <a:pPr lvl="1"/>
            <a:r>
              <a:rPr lang="en-US" sz="2400" i="1" dirty="0"/>
              <a:t>No easy answers</a:t>
            </a:r>
          </a:p>
          <a:p>
            <a:pPr lvl="1"/>
            <a:r>
              <a:rPr lang="en-US" sz="2400" dirty="0"/>
              <a:t>Takes sustained commitment</a:t>
            </a:r>
          </a:p>
        </p:txBody>
      </p:sp>
    </p:spTree>
    <p:extLst>
      <p:ext uri="{BB962C8B-B14F-4D97-AF65-F5344CB8AC3E}">
        <p14:creationId xmlns:p14="http://schemas.microsoft.com/office/powerpoint/2010/main" val="34246399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3380</Words>
  <Application>Microsoft Office PowerPoint</Application>
  <PresentationFormat>Widescreen</PresentationFormat>
  <Paragraphs>410</Paragraphs>
  <Slides>32</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Wingdings</vt:lpstr>
      <vt:lpstr>Banded</vt:lpstr>
      <vt:lpstr>Intro To Value Sensitive Design</vt:lpstr>
      <vt:lpstr>Values and Technology</vt:lpstr>
      <vt:lpstr>Motivating Example: Content Moderation</vt:lpstr>
      <vt:lpstr>Bad Solutions</vt:lpstr>
      <vt:lpstr>Content Moderation Done Right?</vt:lpstr>
      <vt:lpstr>More examples</vt:lpstr>
      <vt:lpstr>Values and Technology</vt:lpstr>
      <vt:lpstr>Value Sensitive Design (VSD)</vt:lpstr>
      <vt:lpstr>VSD in Brief</vt:lpstr>
      <vt:lpstr>Modes of Inquiry</vt:lpstr>
      <vt:lpstr>Expertise in Inquiry</vt:lpstr>
      <vt:lpstr>Tools of Inquiry</vt:lpstr>
      <vt:lpstr>VSD in Action</vt:lpstr>
      <vt:lpstr>Challenges</vt:lpstr>
      <vt:lpstr>Defining Success</vt:lpstr>
      <vt:lpstr>Identifying Social Structures</vt:lpstr>
      <vt:lpstr>Identifying Stakeholders</vt:lpstr>
      <vt:lpstr>Filtering Stakeholders</vt:lpstr>
      <vt:lpstr>Identifying the Full Range of Values</vt:lpstr>
      <vt:lpstr>Example Values</vt:lpstr>
      <vt:lpstr>Example Values</vt:lpstr>
      <vt:lpstr>Example Values</vt:lpstr>
      <vt:lpstr>Addressing Value Tensions</vt:lpstr>
      <vt:lpstr>Example: Content Moderation</vt:lpstr>
      <vt:lpstr>Example: “Going DARK”</vt:lpstr>
      <vt:lpstr>Tips for Addressing Value Tensions</vt:lpstr>
      <vt:lpstr>Identifying Unintended Consequences</vt:lpstr>
      <vt:lpstr>VSD in Action</vt:lpstr>
      <vt:lpstr>Practical Tips</vt:lpstr>
      <vt:lpstr>VSD Is Not An Algorithm</vt:lpstr>
      <vt:lpstr>Go forth and build responsibly</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2019-10-23T01:52:56Z</dcterms:created>
  <dcterms:modified xsi:type="dcterms:W3CDTF">2019-10-23T01:53:33Z</dcterms:modified>
</cp:coreProperties>
</file>